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7" r:id="rId2"/>
    <p:sldId id="316" r:id="rId3"/>
    <p:sldId id="305" r:id="rId4"/>
    <p:sldId id="318" r:id="rId5"/>
    <p:sldId id="285" r:id="rId6"/>
    <p:sldId id="286" r:id="rId7"/>
    <p:sldId id="306" r:id="rId8"/>
    <p:sldId id="284" r:id="rId9"/>
    <p:sldId id="256" r:id="rId10"/>
    <p:sldId id="262" r:id="rId11"/>
    <p:sldId id="277" r:id="rId12"/>
    <p:sldId id="271" r:id="rId13"/>
    <p:sldId id="268" r:id="rId14"/>
    <p:sldId id="259" r:id="rId15"/>
    <p:sldId id="272" r:id="rId16"/>
    <p:sldId id="261" r:id="rId17"/>
    <p:sldId id="307" r:id="rId18"/>
    <p:sldId id="273" r:id="rId19"/>
    <p:sldId id="308" r:id="rId20"/>
    <p:sldId id="282" r:id="rId21"/>
    <p:sldId id="267" r:id="rId22"/>
    <p:sldId id="309" r:id="rId23"/>
    <p:sldId id="295" r:id="rId24"/>
    <p:sldId id="311" r:id="rId25"/>
    <p:sldId id="301" r:id="rId26"/>
    <p:sldId id="319" r:id="rId27"/>
    <p:sldId id="320" r:id="rId28"/>
    <p:sldId id="304" r:id="rId29"/>
    <p:sldId id="314" r:id="rId30"/>
  </p:sldIdLst>
  <p:sldSz cx="9144000" cy="6858000" type="screen4x3"/>
  <p:notesSz cx="6858000" cy="994568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FF99"/>
    <a:srgbClr val="9900FF"/>
    <a:srgbClr val="CCECFF"/>
    <a:srgbClr val="FFCCFF"/>
    <a:srgbClr val="CC66FF"/>
    <a:srgbClr val="990099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00" autoAdjust="0"/>
    <p:restoredTop sz="94679" autoAdjust="0"/>
  </p:normalViewPr>
  <p:slideViewPr>
    <p:cSldViewPr>
      <p:cViewPr varScale="1">
        <p:scale>
          <a:sx n="123" d="100"/>
          <a:sy n="123" d="100"/>
        </p:scale>
        <p:origin x="85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2958" y="-108"/>
      </p:cViewPr>
      <p:guideLst>
        <p:guide orient="horz" pos="3132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7" cy="49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15" tIns="48558" rIns="97115" bIns="48558" numCol="1" anchor="t" anchorCtr="0" compatLnSpc="1">
            <a:prstTxWarp prst="textNoShape">
              <a:avLst/>
            </a:prstTxWarp>
          </a:bodyPr>
          <a:lstStyle>
            <a:lvl1pPr defTabSz="971332">
              <a:defRPr sz="1300"/>
            </a:lvl1pPr>
          </a:lstStyle>
          <a:p>
            <a:endParaRPr lang="de-DE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852" y="0"/>
            <a:ext cx="2972547" cy="49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15" tIns="48558" rIns="97115" bIns="48558" numCol="1" anchor="t" anchorCtr="0" compatLnSpc="1">
            <a:prstTxWarp prst="textNoShape">
              <a:avLst/>
            </a:prstTxWarp>
          </a:bodyPr>
          <a:lstStyle>
            <a:lvl1pPr algn="r" defTabSz="971332">
              <a:defRPr sz="1300"/>
            </a:lvl1pPr>
          </a:lstStyle>
          <a:p>
            <a:endParaRPr lang="de-DE"/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7846"/>
            <a:ext cx="2972547" cy="49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15" tIns="48558" rIns="97115" bIns="48558" numCol="1" anchor="b" anchorCtr="0" compatLnSpc="1">
            <a:prstTxWarp prst="textNoShape">
              <a:avLst/>
            </a:prstTxWarp>
          </a:bodyPr>
          <a:lstStyle>
            <a:lvl1pPr defTabSz="971332">
              <a:defRPr sz="1300"/>
            </a:lvl1pPr>
          </a:lstStyle>
          <a:p>
            <a:endParaRPr lang="de-DE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852" y="9447846"/>
            <a:ext cx="2972547" cy="49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15" tIns="48558" rIns="97115" bIns="48558" numCol="1" anchor="b" anchorCtr="0" compatLnSpc="1">
            <a:prstTxWarp prst="textNoShape">
              <a:avLst/>
            </a:prstTxWarp>
          </a:bodyPr>
          <a:lstStyle>
            <a:lvl1pPr algn="r" defTabSz="971332">
              <a:defRPr sz="1300"/>
            </a:lvl1pPr>
          </a:lstStyle>
          <a:p>
            <a:fld id="{25F5D2A0-9D5C-4478-9132-0FCF5B95DE9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8340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7" cy="49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15" tIns="48558" rIns="97115" bIns="48558" numCol="1" anchor="t" anchorCtr="0" compatLnSpc="1">
            <a:prstTxWarp prst="textNoShape">
              <a:avLst/>
            </a:prstTxWarp>
          </a:bodyPr>
          <a:lstStyle>
            <a:lvl1pPr defTabSz="971332">
              <a:defRPr sz="1300"/>
            </a:lvl1pPr>
          </a:lstStyle>
          <a:p>
            <a:endParaRPr lang="de-DE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852" y="0"/>
            <a:ext cx="2972547" cy="49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15" tIns="48558" rIns="97115" bIns="48558" numCol="1" anchor="t" anchorCtr="0" compatLnSpc="1">
            <a:prstTxWarp prst="textNoShape">
              <a:avLst/>
            </a:prstTxWarp>
          </a:bodyPr>
          <a:lstStyle>
            <a:lvl1pPr algn="r" defTabSz="971332">
              <a:defRPr sz="1300"/>
            </a:lvl1pPr>
          </a:lstStyle>
          <a:p>
            <a:endParaRPr lang="de-DE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480" y="4723924"/>
            <a:ext cx="5487041" cy="447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15" tIns="48558" rIns="97115" bIns="485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846"/>
            <a:ext cx="2972547" cy="49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15" tIns="48558" rIns="97115" bIns="48558" numCol="1" anchor="b" anchorCtr="0" compatLnSpc="1">
            <a:prstTxWarp prst="textNoShape">
              <a:avLst/>
            </a:prstTxWarp>
          </a:bodyPr>
          <a:lstStyle>
            <a:lvl1pPr defTabSz="971332">
              <a:defRPr sz="1300"/>
            </a:lvl1pPr>
          </a:lstStyle>
          <a:p>
            <a:endParaRPr lang="de-DE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852" y="9447846"/>
            <a:ext cx="2972547" cy="49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15" tIns="48558" rIns="97115" bIns="48558" numCol="1" anchor="b" anchorCtr="0" compatLnSpc="1">
            <a:prstTxWarp prst="textNoShape">
              <a:avLst/>
            </a:prstTxWarp>
          </a:bodyPr>
          <a:lstStyle>
            <a:lvl1pPr algn="r" defTabSz="971332">
              <a:defRPr sz="1300"/>
            </a:lvl1pPr>
          </a:lstStyle>
          <a:p>
            <a:fld id="{9705DCC0-BDFC-460C-9029-DFDD5840D1FC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59699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290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5DCC0-BDFC-460C-9029-DFDD5840D1FC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1753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63A7CC-FDB6-4CB3-A95F-99B028E98165}" type="slidenum">
              <a:rPr lang="de-DE"/>
              <a:pPr/>
              <a:t>24</a:t>
            </a:fld>
            <a:endParaRPr lang="de-DE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46125"/>
            <a:ext cx="4972050" cy="3729038"/>
          </a:xfrm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C733F5-64F9-49AC-91ED-FE15BBA640E5}" type="slidenum">
              <a:rPr lang="de-DE"/>
              <a:pPr/>
              <a:t>9</a:t>
            </a:fld>
            <a:endParaRPr lang="de-DE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46125"/>
            <a:ext cx="4972050" cy="3729038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EFE22B-4425-43A8-8654-798D881BAF6F}" type="slidenum">
              <a:rPr lang="de-DE"/>
              <a:pPr/>
              <a:t>10</a:t>
            </a:fld>
            <a:endParaRPr lang="de-DE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46125"/>
            <a:ext cx="4972050" cy="3729038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C5BFF8-49AF-4D86-A53F-5D9D860DAD87}" type="slidenum">
              <a:rPr lang="de-DE"/>
              <a:pPr/>
              <a:t>12</a:t>
            </a:fld>
            <a:endParaRPr lang="de-DE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46125"/>
            <a:ext cx="4972050" cy="3729038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88A4D0-83D3-4FE4-9525-1FC012A7A8F5}" type="slidenum">
              <a:rPr lang="de-DE"/>
              <a:pPr/>
              <a:t>13</a:t>
            </a:fld>
            <a:endParaRPr lang="de-DE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46125"/>
            <a:ext cx="4972050" cy="3729038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B03400-C962-48D1-B18A-0E114384FE3D}" type="slidenum">
              <a:rPr lang="de-DE"/>
              <a:pPr/>
              <a:t>15</a:t>
            </a:fld>
            <a:endParaRPr lang="de-DE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46125"/>
            <a:ext cx="4972050" cy="3729038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71552D-7CE4-4F82-91CC-072EFC5B1ED6}" type="slidenum">
              <a:rPr lang="de-DE"/>
              <a:pPr/>
              <a:t>18</a:t>
            </a:fld>
            <a:endParaRPr lang="de-DE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46125"/>
            <a:ext cx="4972050" cy="3729038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7BB615-305E-445D-8C72-14A60B189A8A}" type="slidenum">
              <a:rPr lang="de-DE"/>
              <a:pPr/>
              <a:t>20</a:t>
            </a:fld>
            <a:endParaRPr lang="de-DE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46125"/>
            <a:ext cx="4972050" cy="3729038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C96B90-F805-4951-9534-4D43E8FB3BDE}" type="slidenum">
              <a:rPr lang="de-DE"/>
              <a:pPr/>
              <a:t>21</a:t>
            </a:fld>
            <a:endParaRPr lang="de-DE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46125"/>
            <a:ext cx="4972050" cy="3729038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Christa Kurzlechner, Arbeitsgemeinschaft Wohnberatung in Bayern, AGWB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254A7-DA9F-4961-9096-F3D0AA90BEF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1644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Christa Kurzlechner, Arbeitsgemeinschaft Wohnberatung in Bayern, AGWB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18D3C0-BA55-4CB0-B8AD-A2D0D428717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4080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67488" y="188913"/>
            <a:ext cx="2057400" cy="6326187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95288" y="188913"/>
            <a:ext cx="6019800" cy="6326187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Christa Kurzlechner, Arbeitsgemeinschaft Wohnberatung in Bayern, AGWB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BE561-CAAF-4953-8AB4-7F00D118F52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4882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6696075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95288" y="1989138"/>
            <a:ext cx="4038600" cy="452596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86288" y="1989138"/>
            <a:ext cx="4038600" cy="452596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68313" y="6245225"/>
            <a:ext cx="7056437" cy="4762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Christa Kurzlechner, Arbeitsgemeinschaft Wohnberatung in Bayern, AGWB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16688" y="61658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EA926C3-11ED-4BEF-8E3C-4EFBC4F540A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5681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52596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67544" y="6381548"/>
            <a:ext cx="7056437" cy="47625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Christa Kurzlechner, Landesarbeitsgemeinschaft Wohnungsanpassung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5CA4F-FD24-487B-9818-F46262FF52F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9785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Christa Kurzlechner, Arbeitsgemeinschaft Wohnberatung in Bayern, AGWB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F27FAE-586A-4B7C-99FB-CB0E190961A4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2948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5288" y="1989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86288" y="1989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Christa Kurzlechner, Arbeitsgemeinschaft Wohnberatung in Bayern, AGWB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BA1DA-143C-4223-B9DA-1A7CF4F10C6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7420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Christa Kurzlechner, Arbeitsgemeinschaft Wohnberatung in Bayern, AGWB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18785-B6A5-462D-AF23-227D17654BFC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3147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Christa Kurzlechner, Arbeitsgemeinschaft Wohnberatung in Bayern, AGWB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C19004-8FCF-45FF-BDFD-7B7C371E08C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6686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Christa Kurzlechner, Arbeitsgemeinschaft Wohnberatung in Bayern, AGWB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955375-89B4-442D-AD2B-4E5AD562BC2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221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Christa Kurzlechner, Arbeitsgemeinschaft Wohnberatung in Bayern, AGWB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82E46C-8E09-4ACE-96B7-44675DA2B8B4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2881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Christa Kurzlechner, Arbeitsgemeinschaft Wohnberatung in Bayern, AGWB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ED9993-C9CB-4525-97B9-CE8F86EEE9DC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5779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140" y="255315"/>
            <a:ext cx="557699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9891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13" y="6245225"/>
            <a:ext cx="70564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de-DE"/>
              <a:t>Christa Kurzlechner, Arbeitsgemeinschaft Wohnberatung in Bayern, AGWB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1658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AEB009C-4768-4C88-AA0A-39834565AEB5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9" name="Rectangle 6"/>
          <p:cNvSpPr txBox="1">
            <a:spLocks noChangeArrowheads="1"/>
          </p:cNvSpPr>
          <p:nvPr userDrawn="1"/>
        </p:nvSpPr>
        <p:spPr bwMode="auto">
          <a:xfrm>
            <a:off x="6669088" y="63182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4AEB009C-4768-4C88-AA0A-39834565AEB5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6103640" y="188640"/>
            <a:ext cx="2864978" cy="973804"/>
            <a:chOff x="6103640" y="188640"/>
            <a:chExt cx="2864978" cy="973804"/>
          </a:xfrm>
        </p:grpSpPr>
        <p:pic>
          <p:nvPicPr>
            <p:cNvPr id="8" name="Picture 2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3640" y="188640"/>
              <a:ext cx="2743200" cy="638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ctangle 2"/>
            <p:cNvSpPr txBox="1">
              <a:spLocks noChangeArrowheads="1"/>
            </p:cNvSpPr>
            <p:nvPr userDrawn="1"/>
          </p:nvSpPr>
          <p:spPr bwMode="auto">
            <a:xfrm>
              <a:off x="6804248" y="802404"/>
              <a:ext cx="2164370" cy="360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800080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800080"/>
                  </a:solidFill>
                  <a:latin typeface="Arial" charset="0"/>
                  <a:cs typeface="Arial" charset="0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800080"/>
                  </a:solidFill>
                  <a:latin typeface="Arial" charset="0"/>
                  <a:cs typeface="Arial" charset="0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800080"/>
                  </a:solidFill>
                  <a:latin typeface="Arial" charset="0"/>
                  <a:cs typeface="Arial" charset="0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800080"/>
                  </a:solidFill>
                  <a:latin typeface="Arial" charset="0"/>
                  <a:cs typeface="Arial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800080"/>
                  </a:solidFill>
                  <a:latin typeface="Arial" charset="0"/>
                  <a:cs typeface="Arial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800080"/>
                  </a:solidFill>
                  <a:latin typeface="Arial" charset="0"/>
                  <a:cs typeface="Arial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800080"/>
                  </a:solidFill>
                  <a:latin typeface="Arial" charset="0"/>
                  <a:cs typeface="Arial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800080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de-DE" sz="900" dirty="0">
                  <a:solidFill>
                    <a:schemeClr val="bg2">
                      <a:lumMod val="75000"/>
                    </a:schemeClr>
                  </a:solidFill>
                </a:rPr>
                <a:t>Landesarbeitsgemeinschaft</a:t>
              </a:r>
              <a:r>
                <a:rPr lang="de-DE" sz="900" baseline="0" dirty="0">
                  <a:solidFill>
                    <a:schemeClr val="bg2">
                      <a:lumMod val="75000"/>
                    </a:schemeClr>
                  </a:solidFill>
                </a:rPr>
                <a:t> Bayern</a:t>
              </a:r>
              <a:endParaRPr lang="de-DE" sz="900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mographie-dachau.de/" TargetMode="External"/><Relationship Id="rId2" Type="http://schemas.openxmlformats.org/officeDocument/2006/relationships/hyperlink" Target="mailto:Christa.kurzlechner@maxi-bayern.d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urzlechner@demographie-dachau.d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hnungsanpassung-bag.de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wohnen-alter-bayern.de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hnberatung-bayern.de/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://www.wohnen-alter-bayern.d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erein-stadtteilarbeit.de/" TargetMode="External"/><Relationship Id="rId5" Type="http://schemas.openxmlformats.org/officeDocument/2006/relationships/hyperlink" Target="http://www.bag-wohnungsanpassung.de/" TargetMode="External"/><Relationship Id="rId4" Type="http://schemas.openxmlformats.org/officeDocument/2006/relationships/hyperlink" Target="http://www.nullbarriere.de/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95536" y="6381750"/>
            <a:ext cx="7056437" cy="476250"/>
          </a:xfrm>
        </p:spPr>
        <p:txBody>
          <a:bodyPr/>
          <a:lstStyle/>
          <a:p>
            <a:r>
              <a:rPr lang="de-DE" dirty="0"/>
              <a:t>Christa Kurzlechner, Landesarbeitsgemeinschaft Wohnungsanpassung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908720"/>
            <a:ext cx="4608512" cy="1143000"/>
          </a:xfrm>
        </p:spPr>
        <p:txBody>
          <a:bodyPr/>
          <a:lstStyle/>
          <a:p>
            <a:br>
              <a:rPr lang="de-DE" sz="3200" dirty="0">
                <a:solidFill>
                  <a:schemeClr val="bg1"/>
                </a:solidFill>
              </a:rPr>
            </a:br>
            <a:br>
              <a:rPr lang="de-DE" sz="3200" dirty="0">
                <a:solidFill>
                  <a:schemeClr val="bg1"/>
                </a:solidFill>
              </a:rPr>
            </a:br>
            <a:br>
              <a:rPr lang="de-DE" sz="3200" dirty="0">
                <a:solidFill>
                  <a:schemeClr val="bg1"/>
                </a:solidFill>
              </a:rPr>
            </a:br>
            <a:br>
              <a:rPr lang="de-DE" sz="3200" dirty="0">
                <a:solidFill>
                  <a:schemeClr val="bg1"/>
                </a:solidFill>
              </a:rPr>
            </a:br>
            <a:r>
              <a:rPr lang="de-DE" sz="3200" dirty="0">
                <a:solidFill>
                  <a:schemeClr val="tx1"/>
                </a:solidFill>
              </a:rPr>
              <a:t>Dienstbesprechung der </a:t>
            </a:r>
            <a:br>
              <a:rPr lang="de-DE" sz="3200" dirty="0">
                <a:solidFill>
                  <a:schemeClr val="tx1"/>
                </a:solidFill>
              </a:rPr>
            </a:br>
            <a:r>
              <a:rPr lang="de-DE" sz="3200" dirty="0" err="1">
                <a:solidFill>
                  <a:schemeClr val="tx1"/>
                </a:solidFill>
              </a:rPr>
              <a:t>KoordinatorInnen</a:t>
            </a:r>
            <a:r>
              <a:rPr lang="de-DE" sz="3200" dirty="0">
                <a:solidFill>
                  <a:schemeClr val="tx1"/>
                </a:solidFill>
              </a:rPr>
              <a:t> für </a:t>
            </a:r>
            <a:br>
              <a:rPr lang="de-DE" sz="3200" dirty="0">
                <a:solidFill>
                  <a:schemeClr val="tx1"/>
                </a:solidFill>
              </a:rPr>
            </a:br>
            <a:r>
              <a:rPr lang="de-DE" sz="3200" dirty="0">
                <a:solidFill>
                  <a:schemeClr val="tx1"/>
                </a:solidFill>
              </a:rPr>
              <a:t>Seniorenarbeit</a:t>
            </a:r>
            <a:br>
              <a:rPr lang="de-DE" sz="3200" dirty="0">
                <a:solidFill>
                  <a:schemeClr val="tx1"/>
                </a:solidFill>
              </a:rPr>
            </a:br>
            <a:r>
              <a:rPr lang="de-DE" sz="3200" dirty="0">
                <a:solidFill>
                  <a:schemeClr val="tx1"/>
                </a:solidFill>
              </a:rPr>
              <a:t>Nürnberg, 30.04.2014</a:t>
            </a:r>
            <a:br>
              <a:rPr lang="de-DE" sz="3200" dirty="0">
                <a:solidFill>
                  <a:schemeClr val="bg1"/>
                </a:solidFill>
              </a:rPr>
            </a:br>
            <a:br>
              <a:rPr lang="de-DE" sz="1600" b="1" dirty="0">
                <a:solidFill>
                  <a:schemeClr val="bg2">
                    <a:lumMod val="50000"/>
                  </a:schemeClr>
                </a:solidFill>
              </a:rPr>
            </a:br>
            <a:br>
              <a:rPr lang="de-DE" sz="1600" b="1" dirty="0">
                <a:solidFill>
                  <a:schemeClr val="bg2">
                    <a:lumMod val="50000"/>
                  </a:schemeClr>
                </a:solidFill>
              </a:rPr>
            </a:br>
            <a:br>
              <a:rPr lang="de-DE" sz="16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e-DE" sz="3200" dirty="0">
                <a:solidFill>
                  <a:schemeClr val="bg2">
                    <a:lumMod val="50000"/>
                  </a:schemeClr>
                </a:solidFill>
              </a:rPr>
              <a:t>Wohnberatung </a:t>
            </a:r>
            <a:br>
              <a:rPr lang="de-DE" sz="32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e-DE" sz="3200" dirty="0">
                <a:solidFill>
                  <a:schemeClr val="bg2">
                    <a:lumMod val="50000"/>
                  </a:schemeClr>
                </a:solidFill>
              </a:rPr>
              <a:t>und Wohnungsanpassung</a:t>
            </a:r>
          </a:p>
        </p:txBody>
      </p:sp>
      <p:sp>
        <p:nvSpPr>
          <p:cNvPr id="25603" name="Rectangle 3" descr="Adresse" title="Landesarbeitsgemeinschaft Wohnungsanpassung"/>
          <p:cNvSpPr>
            <a:spLocks noGrp="1" noChangeArrowheads="1"/>
          </p:cNvSpPr>
          <p:nvPr>
            <p:ph type="body" idx="1"/>
          </p:nvPr>
        </p:nvSpPr>
        <p:spPr>
          <a:xfrm>
            <a:off x="4932040" y="3573016"/>
            <a:ext cx="3705543" cy="288032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de-DE" sz="1800" dirty="0">
                <a:solidFill>
                  <a:schemeClr val="bg2">
                    <a:lumMod val="50000"/>
                  </a:schemeClr>
                </a:solidFill>
              </a:rPr>
              <a:t>Landesarbeitsgemeinschaft Wohnungsanpassung</a:t>
            </a:r>
          </a:p>
          <a:p>
            <a:pPr marL="0" indent="0">
              <a:buFont typeface="Wingdings" pitchFamily="2" charset="2"/>
              <a:buNone/>
            </a:pPr>
            <a:r>
              <a:rPr lang="de-DE" sz="1400" dirty="0">
                <a:solidFill>
                  <a:schemeClr val="bg2">
                    <a:lumMod val="50000"/>
                  </a:schemeClr>
                </a:solidFill>
              </a:rPr>
              <a:t>Christa Kurzlechner</a:t>
            </a:r>
          </a:p>
          <a:p>
            <a:pPr marL="0" indent="0">
              <a:buFont typeface="Wingdings" pitchFamily="2" charset="2"/>
              <a:buNone/>
            </a:pPr>
            <a:r>
              <a:rPr lang="de-DE" sz="1400" dirty="0">
                <a:solidFill>
                  <a:schemeClr val="bg2">
                    <a:lumMod val="50000"/>
                  </a:schemeClr>
                </a:solidFill>
              </a:rPr>
              <a:t>Dipl.-</a:t>
            </a:r>
            <a:r>
              <a:rPr lang="de-DE" sz="1400" dirty="0" err="1">
                <a:solidFill>
                  <a:schemeClr val="bg2">
                    <a:lumMod val="50000"/>
                  </a:schemeClr>
                </a:solidFill>
              </a:rPr>
              <a:t>Sozialpäd</a:t>
            </a:r>
            <a:r>
              <a:rPr lang="de-DE" sz="1400" dirty="0">
                <a:solidFill>
                  <a:schemeClr val="bg2">
                    <a:lumMod val="50000"/>
                  </a:schemeClr>
                </a:solidFill>
              </a:rPr>
              <a:t>. (FH)</a:t>
            </a:r>
          </a:p>
          <a:p>
            <a:pPr marL="0" indent="0">
              <a:buFont typeface="Wingdings" pitchFamily="2" charset="2"/>
              <a:buNone/>
            </a:pPr>
            <a:endParaRPr lang="de-DE" sz="14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de-DE" sz="1400" dirty="0">
                <a:solidFill>
                  <a:schemeClr val="bg2">
                    <a:lumMod val="50000"/>
                  </a:schemeClr>
                </a:solidFill>
              </a:rPr>
              <a:t>Anton-Hackl-Str.4</a:t>
            </a:r>
          </a:p>
          <a:p>
            <a:pPr marL="0" indent="0">
              <a:buFont typeface="Wingdings" pitchFamily="2" charset="2"/>
              <a:buNone/>
            </a:pPr>
            <a:r>
              <a:rPr lang="de-DE" sz="1400" dirty="0">
                <a:solidFill>
                  <a:schemeClr val="bg2">
                    <a:lumMod val="50000"/>
                  </a:schemeClr>
                </a:solidFill>
              </a:rPr>
              <a:t>85221 Dachau</a:t>
            </a:r>
          </a:p>
          <a:p>
            <a:pPr marL="0" indent="0">
              <a:buFont typeface="Wingdings" pitchFamily="2" charset="2"/>
              <a:buNone/>
            </a:pPr>
            <a:r>
              <a:rPr lang="de-DE" sz="1400" dirty="0">
                <a:solidFill>
                  <a:schemeClr val="bg2">
                    <a:lumMod val="50000"/>
                  </a:schemeClr>
                </a:solidFill>
                <a:hlinkClick r:id="rId2"/>
              </a:rPr>
              <a:t>Christa.kurzlechner@maxi-bayern.de</a:t>
            </a:r>
            <a:endParaRPr lang="de-DE" sz="14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de-DE" sz="1400" dirty="0">
                <a:solidFill>
                  <a:schemeClr val="bg2">
                    <a:lumMod val="50000"/>
                  </a:schemeClr>
                </a:solidFill>
              </a:rPr>
              <a:t>Oder dienstlich unter</a:t>
            </a:r>
            <a:br>
              <a:rPr lang="de-DE" sz="1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e-DE" sz="1400" dirty="0">
                <a:solidFill>
                  <a:schemeClr val="bg2">
                    <a:lumMod val="50000"/>
                  </a:schemeClr>
                </a:solidFill>
                <a:hlinkClick r:id="rId3" tooltip="www.demographie-dachau.de"/>
              </a:rPr>
              <a:t>www.demographie-dachau.de</a:t>
            </a:r>
            <a:r>
              <a:rPr lang="de-DE" sz="1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br>
              <a:rPr lang="de-DE" sz="1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e-DE" sz="1400" dirty="0">
                <a:solidFill>
                  <a:schemeClr val="bg2">
                    <a:lumMod val="50000"/>
                  </a:schemeClr>
                </a:solidFill>
                <a:hlinkClick r:id="rId4"/>
              </a:rPr>
              <a:t>kurzlechner@demographie-dachau.de</a:t>
            </a:r>
            <a:endParaRPr lang="de-DE" sz="14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de-DE" sz="1800" dirty="0"/>
          </a:p>
          <a:p>
            <a:pPr marL="0" indent="0">
              <a:buFont typeface="Wingdings" pitchFamily="2" charset="2"/>
              <a:buNone/>
            </a:pPr>
            <a:endParaRPr lang="de-DE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2" name="Picture 6" descr="Bad Krebs 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68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1" name="Rectangle 5"/>
          <p:cNvSpPr>
            <a:spLocks noGrp="1" noChangeArrowheads="1"/>
          </p:cNvSpPr>
          <p:nvPr>
            <p:ph type="title"/>
          </p:nvPr>
        </p:nvSpPr>
        <p:spPr>
          <a:xfrm>
            <a:off x="4932040" y="1412776"/>
            <a:ext cx="3671887" cy="3600450"/>
          </a:xfrm>
        </p:spPr>
        <p:txBody>
          <a:bodyPr/>
          <a:lstStyle/>
          <a:p>
            <a:br>
              <a:rPr lang="de-DE" dirty="0">
                <a:solidFill>
                  <a:schemeClr val="accent2"/>
                </a:solidFill>
              </a:rPr>
            </a:br>
            <a:br>
              <a:rPr lang="de-DE" dirty="0">
                <a:solidFill>
                  <a:schemeClr val="accent2"/>
                </a:solidFill>
              </a:rPr>
            </a:br>
            <a:r>
              <a:rPr lang="de-DE" sz="2800" dirty="0">
                <a:solidFill>
                  <a:schemeClr val="bg2">
                    <a:lumMod val="50000"/>
                  </a:schemeClr>
                </a:solidFill>
              </a:rPr>
              <a:t>Im engen Bad mit der niedrigen Wanne wird das schnell zum unfreiwilligen Abenteuer.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8" name="Picture 6" descr="Bild" title="Graf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32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463" y="1773238"/>
            <a:ext cx="3887787" cy="3527425"/>
          </a:xfrm>
        </p:spPr>
        <p:txBody>
          <a:bodyPr/>
          <a:lstStyle/>
          <a:p>
            <a:r>
              <a:rPr lang="de-DE" sz="2400" dirty="0">
                <a:solidFill>
                  <a:schemeClr val="bg2">
                    <a:lumMod val="50000"/>
                  </a:schemeClr>
                </a:solidFill>
              </a:rPr>
              <a:t>Hier kann Frau </a:t>
            </a:r>
            <a:r>
              <a:rPr lang="de-DE" sz="2400" dirty="0" err="1">
                <a:solidFill>
                  <a:schemeClr val="bg2">
                    <a:lumMod val="50000"/>
                  </a:schemeClr>
                </a:solidFill>
              </a:rPr>
              <a:t>Weißhaar</a:t>
            </a:r>
            <a:r>
              <a:rPr lang="de-DE" sz="2400" dirty="0">
                <a:solidFill>
                  <a:schemeClr val="bg2">
                    <a:lumMod val="50000"/>
                  </a:schemeClr>
                </a:solidFill>
              </a:rPr>
              <a:t> sicher und bequem </a:t>
            </a:r>
            <a:br>
              <a:rPr lang="de-DE" sz="2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e-DE" sz="2400" dirty="0">
                <a:solidFill>
                  <a:schemeClr val="bg2">
                    <a:lumMod val="50000"/>
                  </a:schemeClr>
                </a:solidFill>
              </a:rPr>
              <a:t>alleine duschen…</a:t>
            </a:r>
            <a:br>
              <a:rPr lang="de-DE" sz="2400" dirty="0">
                <a:solidFill>
                  <a:schemeClr val="bg2">
                    <a:lumMod val="50000"/>
                  </a:schemeClr>
                </a:solidFill>
              </a:rPr>
            </a:br>
            <a:br>
              <a:rPr lang="de-DE" sz="2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e-DE" sz="2400" dirty="0">
                <a:solidFill>
                  <a:schemeClr val="bg2">
                    <a:lumMod val="50000"/>
                  </a:schemeClr>
                </a:solidFill>
              </a:rPr>
              <a:t>…oder kann sich später auch mal helfen lassen.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060848"/>
            <a:ext cx="4105275" cy="2879725"/>
          </a:xfrm>
        </p:spPr>
        <p:txBody>
          <a:bodyPr/>
          <a:lstStyle/>
          <a:p>
            <a:r>
              <a:rPr lang="de-DE" sz="2200" dirty="0">
                <a:solidFill>
                  <a:schemeClr val="bg2">
                    <a:lumMod val="50000"/>
                  </a:schemeClr>
                </a:solidFill>
              </a:rPr>
              <a:t>Werner Stock, 83 Jahre, </a:t>
            </a:r>
            <a:br>
              <a:rPr lang="de-DE" sz="22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e-DE" sz="2200" dirty="0">
                <a:solidFill>
                  <a:schemeClr val="bg2">
                    <a:lumMod val="50000"/>
                  </a:schemeClr>
                </a:solidFill>
              </a:rPr>
              <a:t>kommt nur noch schwer </a:t>
            </a:r>
            <a:br>
              <a:rPr lang="de-DE" sz="22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e-DE" sz="2200" dirty="0">
                <a:solidFill>
                  <a:schemeClr val="bg2">
                    <a:lumMod val="50000"/>
                  </a:schemeClr>
                </a:solidFill>
              </a:rPr>
              <a:t>die Stufen zum Hauseingang</a:t>
            </a:r>
            <a:br>
              <a:rPr lang="de-DE" sz="22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e-DE" sz="2200" dirty="0">
                <a:solidFill>
                  <a:schemeClr val="bg2">
                    <a:lumMod val="50000"/>
                  </a:schemeClr>
                </a:solidFill>
              </a:rPr>
              <a:t>hinauf.</a:t>
            </a:r>
            <a:r>
              <a:rPr lang="de-DE" sz="2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br>
              <a:rPr lang="de-DE" sz="2200" b="1" dirty="0">
                <a:solidFill>
                  <a:schemeClr val="bg2">
                    <a:lumMod val="50000"/>
                  </a:schemeClr>
                </a:solidFill>
              </a:rPr>
            </a:br>
            <a:br>
              <a:rPr lang="de-DE" sz="22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e-DE" sz="2200" b="1" dirty="0">
                <a:solidFill>
                  <a:schemeClr val="bg2">
                    <a:lumMod val="50000"/>
                  </a:schemeClr>
                </a:solidFill>
              </a:rPr>
              <a:t>Seit er einen Rollator hat, </a:t>
            </a:r>
            <a:br>
              <a:rPr lang="de-DE" sz="22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e-DE" sz="2200" b="1" dirty="0">
                <a:solidFill>
                  <a:schemeClr val="bg2">
                    <a:lumMod val="50000"/>
                  </a:schemeClr>
                </a:solidFill>
              </a:rPr>
              <a:t>braucht er eine Rampe.</a:t>
            </a:r>
          </a:p>
        </p:txBody>
      </p:sp>
      <p:pic>
        <p:nvPicPr>
          <p:cNvPr id="71686" name="Picture 6" descr="Stock_quadr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700213"/>
            <a:ext cx="4427537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67544" y="6381548"/>
            <a:ext cx="7056437" cy="476250"/>
          </a:xfrm>
        </p:spPr>
        <p:txBody>
          <a:bodyPr/>
          <a:lstStyle/>
          <a:p>
            <a:r>
              <a:rPr lang="de-DE" dirty="0"/>
              <a:t>Christa Kurzlechner, Landesarbeitsgemeinschaft Wohnungsanpassung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1" name="Picture 5" descr="Hauseingang Bestand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180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860032" y="1880394"/>
            <a:ext cx="3851275" cy="3097212"/>
          </a:xfrm>
        </p:spPr>
        <p:txBody>
          <a:bodyPr/>
          <a:lstStyle/>
          <a:p>
            <a:br>
              <a:rPr lang="de-DE" sz="4000" dirty="0">
                <a:solidFill>
                  <a:schemeClr val="accent2"/>
                </a:solidFill>
              </a:rPr>
            </a:br>
            <a:br>
              <a:rPr lang="de-DE" sz="2800" dirty="0">
                <a:solidFill>
                  <a:schemeClr val="accent2"/>
                </a:solidFill>
              </a:rPr>
            </a:br>
            <a:r>
              <a:rPr lang="de-DE" sz="2800" dirty="0">
                <a:solidFill>
                  <a:schemeClr val="bg2">
                    <a:lumMod val="50000"/>
                  </a:schemeClr>
                </a:solidFill>
              </a:rPr>
              <a:t>Auch eine kleine Stufe ist für Rollstuhl und Rollator zu hoch</a:t>
            </a:r>
            <a:r>
              <a:rPr lang="de-DE" b="1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5" name="Picture 13" descr="Bild" title="Grafik"/>
          <p:cNvPicPr>
            <a:picLocks noChangeAspect="1" noChangeArrowheads="1"/>
          </p:cNvPicPr>
          <p:nvPr/>
        </p:nvPicPr>
        <p:blipFill>
          <a:blip r:embed="rId2">
            <a:lum brigh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4310063" cy="398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80" name="Rectangle 8"/>
          <p:cNvSpPr>
            <a:spLocks noGrp="1" noChangeArrowheads="1"/>
          </p:cNvSpPr>
          <p:nvPr>
            <p:ph type="title"/>
          </p:nvPr>
        </p:nvSpPr>
        <p:spPr>
          <a:xfrm>
            <a:off x="4644008" y="2324099"/>
            <a:ext cx="4248150" cy="2881313"/>
          </a:xfrm>
        </p:spPr>
        <p:txBody>
          <a:bodyPr/>
          <a:lstStyle/>
          <a:p>
            <a:r>
              <a:rPr lang="de-DE" sz="3200" dirty="0">
                <a:solidFill>
                  <a:schemeClr val="bg2">
                    <a:lumMod val="50000"/>
                  </a:schemeClr>
                </a:solidFill>
              </a:rPr>
              <a:t>Verbesserter Wohnungszugang</a:t>
            </a:r>
            <a:br>
              <a:rPr lang="de-DE" sz="2400" dirty="0">
                <a:solidFill>
                  <a:schemeClr val="bg2">
                    <a:lumMod val="50000"/>
                  </a:schemeClr>
                </a:solidFill>
              </a:rPr>
            </a:br>
            <a:br>
              <a:rPr lang="de-DE" sz="2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e-DE" sz="2400" dirty="0">
                <a:solidFill>
                  <a:schemeClr val="bg2">
                    <a:lumMod val="50000"/>
                  </a:schemeClr>
                </a:solidFill>
              </a:rPr>
              <a:t>mit Rollator, Rollstuhl, Kinderwagen oder zu Fuß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67544" y="6381548"/>
            <a:ext cx="7056437" cy="476250"/>
          </a:xfrm>
        </p:spPr>
        <p:txBody>
          <a:bodyPr/>
          <a:lstStyle/>
          <a:p>
            <a:r>
              <a:rPr lang="de-DE" dirty="0"/>
              <a:t>Christa Kurzlechner, Landesarbeitsgemeinschaft Wohnungsanpassung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5" name="Picture 7" descr="Fotolia_2540184_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675"/>
            <a:ext cx="4176713" cy="360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499992" y="1917701"/>
            <a:ext cx="4249737" cy="3529012"/>
          </a:xfrm>
        </p:spPr>
        <p:txBody>
          <a:bodyPr/>
          <a:lstStyle/>
          <a:p>
            <a:r>
              <a:rPr lang="de-DE" sz="2200" dirty="0">
                <a:solidFill>
                  <a:schemeClr val="bg2">
                    <a:lumMod val="50000"/>
                  </a:schemeClr>
                </a:solidFill>
              </a:rPr>
              <a:t>Erika Lächler pflegt zuhause ihren Mann, der nach einem Schlaganfall im Rollstuhl sitzt.</a:t>
            </a:r>
            <a:br>
              <a:rPr lang="de-DE" sz="22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e-DE" sz="2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br>
              <a:rPr lang="de-DE" sz="22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e-DE" sz="2200" dirty="0">
                <a:solidFill>
                  <a:schemeClr val="bg2">
                    <a:lumMod val="50000"/>
                  </a:schemeClr>
                </a:solidFill>
              </a:rPr>
              <a:t>Die Hochparterrewohnung kann er über das Treppenhaus nicht verlassen. Es bleibt der Weg über die Terrasse –</a:t>
            </a:r>
            <a:r>
              <a:rPr lang="de-DE" sz="2200" b="1" dirty="0">
                <a:solidFill>
                  <a:schemeClr val="bg2">
                    <a:lumMod val="50000"/>
                  </a:schemeClr>
                </a:solidFill>
              </a:rPr>
              <a:t> mit Hilfe eines Plattformlifts.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95536" y="6409134"/>
            <a:ext cx="7056437" cy="476250"/>
          </a:xfrm>
        </p:spPr>
        <p:txBody>
          <a:bodyPr/>
          <a:lstStyle/>
          <a:p>
            <a:r>
              <a:rPr lang="de-DE" dirty="0"/>
              <a:t>Christa Kurzlechner, Landesarbeitsgemeinschaft Wohnungsanpassung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932040" y="1988343"/>
            <a:ext cx="3635375" cy="2881313"/>
          </a:xfrm>
        </p:spPr>
        <p:txBody>
          <a:bodyPr/>
          <a:lstStyle/>
          <a:p>
            <a:r>
              <a:rPr lang="de-DE" sz="2400" dirty="0">
                <a:solidFill>
                  <a:schemeClr val="bg2">
                    <a:lumMod val="50000"/>
                  </a:schemeClr>
                </a:solidFill>
              </a:rPr>
              <a:t>Mit dem Rollstuhl in die Hochparterre Wohnung – über die Terrasse? </a:t>
            </a:r>
          </a:p>
        </p:txBody>
      </p:sp>
      <p:pic>
        <p:nvPicPr>
          <p:cNvPr id="54278" name="Picture 6" descr="PA270582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577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Christa Kurzlechner, Arbeitsgemeinschaft Wohnberatung in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7" name="Picture 3" descr="Bild" title="Graf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" y="0"/>
            <a:ext cx="455031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932040" y="1916832"/>
            <a:ext cx="3455988" cy="3313112"/>
          </a:xfrm>
        </p:spPr>
        <p:txBody>
          <a:bodyPr/>
          <a:lstStyle/>
          <a:p>
            <a:r>
              <a:rPr lang="de-DE" sz="3200" dirty="0">
                <a:solidFill>
                  <a:schemeClr val="bg2">
                    <a:lumMod val="50000"/>
                  </a:schemeClr>
                </a:solidFill>
              </a:rPr>
              <a:t>Der Plattformlift</a:t>
            </a:r>
            <a:r>
              <a:rPr lang="de-DE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br>
              <a:rPr lang="de-DE" sz="2400" dirty="0">
                <a:solidFill>
                  <a:schemeClr val="bg2">
                    <a:lumMod val="50000"/>
                  </a:schemeClr>
                </a:solidFill>
              </a:rPr>
            </a:br>
            <a:br>
              <a:rPr lang="de-DE" sz="2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e-DE" sz="2400" dirty="0">
                <a:solidFill>
                  <a:schemeClr val="bg2">
                    <a:lumMod val="50000"/>
                  </a:schemeClr>
                </a:solidFill>
              </a:rPr>
              <a:t>ermöglicht das Verlassen der Wohnung mit dem Rollstuhl über die Terrasse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1" name="Picture 5" descr="Fotolia_2955854_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8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463" y="1125538"/>
            <a:ext cx="4103687" cy="5399087"/>
          </a:xfrm>
        </p:spPr>
        <p:txBody>
          <a:bodyPr/>
          <a:lstStyle/>
          <a:p>
            <a:r>
              <a:rPr lang="de-DE" sz="2200" dirty="0">
                <a:solidFill>
                  <a:schemeClr val="bg2">
                    <a:lumMod val="50000"/>
                  </a:schemeClr>
                </a:solidFill>
              </a:rPr>
              <a:t>Angelika Betty ist 72 Jahre alt und kommt sehr gut alleine in ihrer Wohnung zurecht. </a:t>
            </a:r>
            <a:br>
              <a:rPr lang="de-DE" sz="2200" dirty="0">
                <a:solidFill>
                  <a:schemeClr val="bg2">
                    <a:lumMod val="50000"/>
                  </a:schemeClr>
                </a:solidFill>
              </a:rPr>
            </a:br>
            <a:br>
              <a:rPr lang="de-DE" sz="22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e-DE" sz="2200" b="1" dirty="0">
                <a:solidFill>
                  <a:schemeClr val="bg2">
                    <a:lumMod val="50000"/>
                  </a:schemeClr>
                </a:solidFill>
              </a:rPr>
              <a:t>Beim Treppensteigen würde sie sich gerne besser festhalten können</a:t>
            </a:r>
            <a:r>
              <a:rPr lang="de-DE" sz="2400" b="1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2" name="Picture 4" descr="Bild" title="Graf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973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1844824"/>
            <a:ext cx="4032250" cy="3600450"/>
          </a:xfrm>
        </p:spPr>
        <p:txBody>
          <a:bodyPr/>
          <a:lstStyle/>
          <a:p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Zwei Handläufe – </a:t>
            </a:r>
            <a:br>
              <a:rPr lang="de-DE" dirty="0">
                <a:solidFill>
                  <a:schemeClr val="bg2">
                    <a:lumMod val="50000"/>
                  </a:schemeClr>
                </a:solidFill>
              </a:rPr>
            </a:br>
            <a:br>
              <a:rPr lang="de-DE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e-DE" sz="2400" dirty="0">
                <a:solidFill>
                  <a:schemeClr val="bg2">
                    <a:lumMod val="50000"/>
                  </a:schemeClr>
                </a:solidFill>
              </a:rPr>
              <a:t>mehr Sicherheit beim  Treppensteigen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5976342" cy="1143000"/>
          </a:xfrm>
        </p:spPr>
        <p:txBody>
          <a:bodyPr/>
          <a:lstStyle/>
          <a:p>
            <a:r>
              <a:rPr lang="de-DE" sz="2700" b="1" dirty="0">
                <a:solidFill>
                  <a:schemeClr val="accent2"/>
                </a:solidFill>
              </a:rPr>
              <a:t>Wohnberatung und Wohnungsanpassung</a:t>
            </a:r>
          </a:p>
        </p:txBody>
      </p:sp>
      <p:pic>
        <p:nvPicPr>
          <p:cNvPr id="3" name="Grafik 2" descr="Bild" title="Grafik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84183"/>
            <a:ext cx="2718048" cy="4077072"/>
          </a:xfrm>
          <a:prstGeom prst="rect">
            <a:avLst/>
          </a:prstGeom>
        </p:spPr>
      </p:pic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0523" y="2542599"/>
            <a:ext cx="4680520" cy="2160240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de-DE" sz="2000" dirty="0">
                <a:solidFill>
                  <a:schemeClr val="bg2">
                    <a:lumMod val="50000"/>
                  </a:schemeClr>
                </a:solidFill>
              </a:rPr>
              <a:t>Beispiel Wohnberatung Fürstenfeldbruck: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de-DE" sz="2000" dirty="0">
                <a:solidFill>
                  <a:schemeClr val="bg2">
                    <a:lumMod val="50000"/>
                  </a:schemeClr>
                </a:solidFill>
              </a:rPr>
              <a:t>Für Seniorinnen und Senioren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de-DE" sz="2000" dirty="0">
                <a:solidFill>
                  <a:schemeClr val="bg2">
                    <a:lumMod val="50000"/>
                  </a:schemeClr>
                </a:solidFill>
              </a:rPr>
              <a:t>Für Pflegebedürftige Menschen und ihre Angehörigen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de-DE" sz="2000" dirty="0">
                <a:solidFill>
                  <a:schemeClr val="bg2">
                    <a:lumMod val="50000"/>
                  </a:schemeClr>
                </a:solidFill>
              </a:rPr>
              <a:t>Für Menschen mit Behinderung</a:t>
            </a:r>
          </a:p>
          <a:p>
            <a:pPr>
              <a:spcBef>
                <a:spcPts val="1200"/>
              </a:spcBef>
              <a:buFontTx/>
              <a:buChar char="•"/>
            </a:pPr>
            <a:endParaRPr lang="de-DE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6265" name="Picture 9" descr="Logo" title="Grafik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591762"/>
            <a:ext cx="1750771" cy="76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870867" y="5682633"/>
            <a:ext cx="2332981" cy="48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800080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800080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800080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800080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800080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80008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80008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80008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80008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sz="800" b="1" dirty="0">
                <a:solidFill>
                  <a:schemeClr val="tx1"/>
                </a:solidFill>
              </a:rPr>
              <a:t>Bild: Flyer Wohnberatung Fürstenfeldbruck</a:t>
            </a:r>
            <a:br>
              <a:rPr lang="de-DE" sz="800" b="1" dirty="0">
                <a:solidFill>
                  <a:schemeClr val="tx1"/>
                </a:solidFill>
              </a:rPr>
            </a:br>
            <a:r>
              <a:rPr lang="de-DE" sz="800" b="1" dirty="0">
                <a:solidFill>
                  <a:schemeClr val="tx1"/>
                </a:solidFill>
              </a:rPr>
              <a:t>mit freundlicher Genehmigung</a:t>
            </a: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95536" y="6381750"/>
            <a:ext cx="7056437" cy="476250"/>
          </a:xfrm>
        </p:spPr>
        <p:txBody>
          <a:bodyPr/>
          <a:lstStyle/>
          <a:p>
            <a:r>
              <a:rPr lang="de-DE" dirty="0"/>
              <a:t>Christa Kurzlechner, Landesarbeitsgemeinschaft Wohnungsanpassung</a:t>
            </a:r>
          </a:p>
        </p:txBody>
      </p:sp>
    </p:spTree>
    <p:extLst>
      <p:ext uri="{BB962C8B-B14F-4D97-AF65-F5344CB8AC3E}">
        <p14:creationId xmlns:p14="http://schemas.microsoft.com/office/powerpoint/2010/main" val="2311398223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7" name="Picture 5" descr="Wehl_zugeschnitt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45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1700808"/>
            <a:ext cx="4032250" cy="3240087"/>
          </a:xfrm>
        </p:spPr>
        <p:txBody>
          <a:bodyPr/>
          <a:lstStyle/>
          <a:p>
            <a:r>
              <a:rPr lang="de-DE" sz="2400" dirty="0">
                <a:solidFill>
                  <a:schemeClr val="bg2">
                    <a:lumMod val="50000"/>
                  </a:schemeClr>
                </a:solidFill>
              </a:rPr>
              <a:t>Reinhard Sonne möchte endlich wieder seinen</a:t>
            </a:r>
            <a:r>
              <a:rPr lang="de-DE" sz="2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2400" dirty="0">
                <a:solidFill>
                  <a:schemeClr val="bg2">
                    <a:lumMod val="50000"/>
                  </a:schemeClr>
                </a:solidFill>
              </a:rPr>
              <a:t>Balkon genießen und selbständig das Haus verlassen können.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HauszugangTrep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675"/>
            <a:ext cx="4392613" cy="329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43438" y="1557338"/>
            <a:ext cx="4176712" cy="3314700"/>
          </a:xfrm>
        </p:spPr>
        <p:txBody>
          <a:bodyPr/>
          <a:lstStyle/>
          <a:p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Der Hauszugang</a:t>
            </a:r>
            <a:r>
              <a:rPr lang="de-DE" sz="2800" dirty="0">
                <a:solidFill>
                  <a:schemeClr val="bg2">
                    <a:lumMod val="50000"/>
                  </a:schemeClr>
                </a:solidFill>
              </a:rPr>
              <a:t>:</a:t>
            </a:r>
            <a:br>
              <a:rPr lang="de-DE" sz="2800" dirty="0">
                <a:solidFill>
                  <a:schemeClr val="bg2">
                    <a:lumMod val="50000"/>
                  </a:schemeClr>
                </a:solidFill>
              </a:rPr>
            </a:br>
            <a:br>
              <a:rPr lang="de-DE" sz="28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e-DE" sz="2800" dirty="0">
                <a:solidFill>
                  <a:schemeClr val="bg2">
                    <a:lumMod val="50000"/>
                  </a:schemeClr>
                </a:solidFill>
              </a:rPr>
              <a:t>mit dem Rollstuhl kommt Herr Sonne nicht über die Treppe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67544" y="6381548"/>
            <a:ext cx="7056437" cy="476250"/>
          </a:xfrm>
        </p:spPr>
        <p:txBody>
          <a:bodyPr/>
          <a:lstStyle/>
          <a:p>
            <a:r>
              <a:rPr lang="de-DE" dirty="0"/>
              <a:t>Christa Kurzlechner, Landesarbeitsgemeinschaft Wohnungsanpassung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5" name="Picture 3" descr="P9070528"/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435610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463" y="1484313"/>
            <a:ext cx="3743325" cy="3457575"/>
          </a:xfrm>
        </p:spPr>
        <p:txBody>
          <a:bodyPr/>
          <a:lstStyle/>
          <a:p>
            <a:r>
              <a:rPr lang="de-DE" sz="3000" dirty="0">
                <a:solidFill>
                  <a:schemeClr val="bg2">
                    <a:lumMod val="50000"/>
                  </a:schemeClr>
                </a:solidFill>
              </a:rPr>
              <a:t>Barrierefreier Hauszugang</a:t>
            </a:r>
            <a:br>
              <a:rPr lang="de-DE" sz="3000" dirty="0">
                <a:solidFill>
                  <a:schemeClr val="bg2">
                    <a:lumMod val="50000"/>
                  </a:schemeClr>
                </a:solidFill>
              </a:rPr>
            </a:br>
            <a:br>
              <a:rPr lang="de-DE" sz="30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e-DE" sz="2400" dirty="0">
                <a:solidFill>
                  <a:schemeClr val="bg2">
                    <a:lumMod val="50000"/>
                  </a:schemeClr>
                </a:solidFill>
              </a:rPr>
              <a:t>Hier kann Herr Sonne bei jedem Wetter mit dem Rollstuhl das Haus verlassen</a:t>
            </a:r>
            <a:r>
              <a:rPr lang="de-DE" sz="2800" dirty="0">
                <a:solidFill>
                  <a:schemeClr val="bg2">
                    <a:lumMod val="50000"/>
                  </a:schemeClr>
                </a:solidFill>
              </a:rPr>
              <a:t>. </a:t>
            </a:r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67544" y="6381548"/>
            <a:ext cx="7056437" cy="476250"/>
          </a:xfrm>
        </p:spPr>
        <p:txBody>
          <a:bodyPr/>
          <a:lstStyle/>
          <a:p>
            <a:r>
              <a:rPr lang="de-DE" dirty="0"/>
              <a:t>Christa Kurzlechner, Landesarbeitsgemeinschaft Wohnungsanpassung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1" name="Picture 3" descr="Fotos Ausführung 001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113"/>
            <a:ext cx="4105275" cy="307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7984" y="1684338"/>
            <a:ext cx="4176712" cy="3311525"/>
          </a:xfrm>
        </p:spPr>
        <p:txBody>
          <a:bodyPr/>
          <a:lstStyle/>
          <a:p>
            <a:r>
              <a:rPr lang="de-DE" sz="3200" dirty="0">
                <a:solidFill>
                  <a:schemeClr val="bg2">
                    <a:lumMod val="50000"/>
                  </a:schemeClr>
                </a:solidFill>
              </a:rPr>
              <a:t>Balkonzugänglichkeit</a:t>
            </a:r>
            <a:br>
              <a:rPr lang="de-DE" sz="32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e-DE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br>
              <a:rPr lang="de-DE" sz="28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e-DE" sz="2400" dirty="0">
                <a:solidFill>
                  <a:schemeClr val="bg2">
                    <a:lumMod val="50000"/>
                  </a:schemeClr>
                </a:solidFill>
              </a:rPr>
              <a:t>Hier kann Herr Sonne ohne fremde Hilfe eine Rampe auf den erhöhten Balkon legen</a:t>
            </a:r>
            <a:r>
              <a:rPr lang="de-DE" sz="2400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67544" y="6381548"/>
            <a:ext cx="7056437" cy="476250"/>
          </a:xfrm>
        </p:spPr>
        <p:txBody>
          <a:bodyPr/>
          <a:lstStyle/>
          <a:p>
            <a:r>
              <a:rPr lang="de-DE" dirty="0"/>
              <a:t>Christa Kurzlechner, Landesarbeitsgemeinschaft Wohnungsanpassung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7" name="Picture 3" descr="Gartler_quadr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4500563" cy="389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44008" y="1652965"/>
            <a:ext cx="4321175" cy="3744913"/>
          </a:xfrm>
        </p:spPr>
        <p:txBody>
          <a:bodyPr/>
          <a:lstStyle/>
          <a:p>
            <a:r>
              <a:rPr lang="de-DE" sz="2200" dirty="0">
                <a:solidFill>
                  <a:schemeClr val="bg2">
                    <a:lumMod val="50000"/>
                  </a:schemeClr>
                </a:solidFill>
              </a:rPr>
              <a:t>Herr und Frau </a:t>
            </a:r>
            <a:r>
              <a:rPr lang="de-DE" sz="2200" dirty="0" err="1">
                <a:solidFill>
                  <a:schemeClr val="bg2">
                    <a:lumMod val="50000"/>
                  </a:schemeClr>
                </a:solidFill>
              </a:rPr>
              <a:t>Gartler</a:t>
            </a:r>
            <a:r>
              <a:rPr lang="de-DE" sz="2200" dirty="0">
                <a:solidFill>
                  <a:schemeClr val="bg2">
                    <a:lumMod val="50000"/>
                  </a:schemeClr>
                </a:solidFill>
              </a:rPr>
              <a:t> sind Mitte sechzig.</a:t>
            </a:r>
            <a:br>
              <a:rPr lang="de-DE" sz="22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e-DE" sz="2200" dirty="0">
                <a:solidFill>
                  <a:schemeClr val="bg2">
                    <a:lumMod val="50000"/>
                  </a:schemeClr>
                </a:solidFill>
              </a:rPr>
              <a:t>Ihr Häuschen soll demnächst renoviert werden – so dass sie möglichst lange </a:t>
            </a:r>
            <a:r>
              <a:rPr lang="de-DE" sz="2200" b="1" dirty="0">
                <a:solidFill>
                  <a:schemeClr val="bg2">
                    <a:lumMod val="50000"/>
                  </a:schemeClr>
                </a:solidFill>
              </a:rPr>
              <a:t>ohne Hilfe von außen dort leben und alt werden können.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67544" y="6381548"/>
            <a:ext cx="7056437" cy="476250"/>
          </a:xfrm>
        </p:spPr>
        <p:txBody>
          <a:bodyPr/>
          <a:lstStyle/>
          <a:p>
            <a:r>
              <a:rPr lang="de-DE" dirty="0"/>
              <a:t>Christa Kurzlechner, Landesarbeitsgemeinschaft Wohnungsanpassung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540395" y="260648"/>
            <a:ext cx="4968230" cy="1143000"/>
          </a:xfrm>
        </p:spPr>
        <p:txBody>
          <a:bodyPr/>
          <a:lstStyle/>
          <a:p>
            <a:r>
              <a:rPr lang="de-DE" sz="2800" b="1" dirty="0">
                <a:solidFill>
                  <a:schemeClr val="accent2"/>
                </a:solidFill>
              </a:rPr>
              <a:t>Förderung von Maßnahmen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1" y="1628775"/>
            <a:ext cx="8064896" cy="3455988"/>
          </a:xfrm>
        </p:spPr>
        <p:txBody>
          <a:bodyPr/>
          <a:lstStyle/>
          <a:p>
            <a:pPr>
              <a:spcBef>
                <a:spcPts val="1200"/>
              </a:spcBef>
              <a:buFontTx/>
              <a:buChar char="•"/>
            </a:pPr>
            <a:r>
              <a:rPr lang="de-DE" sz="2200" dirty="0">
                <a:solidFill>
                  <a:schemeClr val="bg2">
                    <a:lumMod val="50000"/>
                  </a:schemeClr>
                </a:solidFill>
              </a:rPr>
              <a:t>Pflegekasse bei Pflegebedürftigkeit (max. € 2.557)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de-DE" sz="2200" dirty="0">
                <a:solidFill>
                  <a:schemeClr val="bg2">
                    <a:lumMod val="50000"/>
                  </a:schemeClr>
                </a:solidFill>
              </a:rPr>
              <a:t>Sozialer Wohnungsbau bei Schwerbehinderung (max. € 10.000)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de-DE" sz="2200" dirty="0">
                <a:solidFill>
                  <a:schemeClr val="bg2">
                    <a:lumMod val="50000"/>
                  </a:schemeClr>
                </a:solidFill>
              </a:rPr>
              <a:t>KfW Förderprogramm zum altengerechten Umbauen (Darlehen bis zu € 50.000)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de-DE" sz="2200" dirty="0">
                <a:solidFill>
                  <a:schemeClr val="bg2">
                    <a:lumMod val="50000"/>
                  </a:schemeClr>
                </a:solidFill>
              </a:rPr>
              <a:t>Beteiligung des Eigentümers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de-DE" sz="2200" dirty="0">
                <a:solidFill>
                  <a:schemeClr val="bg2">
                    <a:lumMod val="50000"/>
                  </a:schemeClr>
                </a:solidFill>
              </a:rPr>
              <a:t>Stiftungen (bei mittellosen Personen)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de-DE" sz="2200" dirty="0">
                <a:solidFill>
                  <a:schemeClr val="bg2">
                    <a:lumMod val="50000"/>
                  </a:schemeClr>
                </a:solidFill>
              </a:rPr>
              <a:t>Eigenmittel der Bewohner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de-DE" sz="2200" dirty="0">
                <a:solidFill>
                  <a:schemeClr val="bg2">
                    <a:lumMod val="50000"/>
                  </a:schemeClr>
                </a:solidFill>
              </a:rPr>
              <a:t>U.a.</a:t>
            </a:r>
          </a:p>
          <a:p>
            <a:pPr marL="0" indent="0">
              <a:buNone/>
            </a:pPr>
            <a:endParaRPr lang="de-DE" sz="2400" dirty="0">
              <a:solidFill>
                <a:schemeClr val="accent2"/>
              </a:solidFill>
            </a:endParaRPr>
          </a:p>
          <a:p>
            <a:pPr>
              <a:buFontTx/>
              <a:buChar char="•"/>
            </a:pPr>
            <a:endParaRPr lang="de-DE" sz="2000" dirty="0">
              <a:solidFill>
                <a:schemeClr val="accent2"/>
              </a:solidFill>
            </a:endParaRPr>
          </a:p>
        </p:txBody>
      </p:sp>
      <p:pic>
        <p:nvPicPr>
          <p:cNvPr id="116740" name="Picture 4" descr="Logo" title="Graf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5229225"/>
            <a:ext cx="2809875" cy="122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67544" y="6381548"/>
            <a:ext cx="7056437" cy="476250"/>
          </a:xfrm>
        </p:spPr>
        <p:txBody>
          <a:bodyPr/>
          <a:lstStyle/>
          <a:p>
            <a:r>
              <a:rPr lang="de-DE" dirty="0"/>
              <a:t>Christa Kurzlechner, Landesarbeitsgemeinschaft Wohnungsanpassung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Überschrift" title="Landesarbeitsgemeinschaft Wohnungsanpassung in Bayern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7200800" cy="1326009"/>
          </a:xfrm>
        </p:spPr>
        <p:txBody>
          <a:bodyPr/>
          <a:lstStyle/>
          <a:p>
            <a:r>
              <a:rPr lang="de-DE" sz="2400" b="1" kern="1200" dirty="0">
                <a:solidFill>
                  <a:srgbClr val="333399"/>
                </a:solidFill>
                <a:latin typeface="Arial" charset="0"/>
                <a:cs typeface="Arial" charset="0"/>
              </a:rPr>
              <a:t>Landesarbeitsgemeinschaft Wohnungsanpassung in Bayern</a:t>
            </a:r>
            <a:endParaRPr lang="de-DE" dirty="0"/>
          </a:p>
        </p:txBody>
      </p:sp>
      <p:pic>
        <p:nvPicPr>
          <p:cNvPr id="1026" name="Picture 2" descr="Logo" title="Graf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04865"/>
            <a:ext cx="4032448" cy="938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8003" name="Rectangle 3" descr="Text" title="Landesarbeitsgemeinschaft Wohnungsanpassung Bayern"/>
          <p:cNvSpPr>
            <a:spLocks noGrp="1" noChangeArrowheads="1"/>
          </p:cNvSpPr>
          <p:nvPr>
            <p:ph type="subTitle" idx="1"/>
          </p:nvPr>
        </p:nvSpPr>
        <p:spPr>
          <a:xfrm>
            <a:off x="755576" y="3142968"/>
            <a:ext cx="7560840" cy="3310367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1200"/>
              </a:spcBef>
              <a:buFontTx/>
              <a:buChar char="•"/>
            </a:pPr>
            <a:r>
              <a:rPr lang="de-DE" sz="2000" dirty="0">
                <a:solidFill>
                  <a:schemeClr val="bg2">
                    <a:lumMod val="50000"/>
                  </a:schemeClr>
                </a:solidFill>
              </a:rPr>
              <a:t>Landesarbeitsgemeinschaft Wohnungsanpassung in Bayern (vormals AGWB)  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Tx/>
              <a:buChar char="•"/>
            </a:pPr>
            <a:endParaRPr lang="de-DE" sz="20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spcBef>
                <a:spcPts val="1200"/>
              </a:spcBef>
              <a:buFontTx/>
              <a:buChar char="•"/>
            </a:pPr>
            <a:endParaRPr lang="de-DE" sz="20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spcBef>
                <a:spcPts val="1200"/>
              </a:spcBef>
              <a:buFontTx/>
              <a:buChar char="•"/>
            </a:pPr>
            <a:r>
              <a:rPr lang="de-DE" sz="2000" dirty="0">
                <a:solidFill>
                  <a:schemeClr val="bg2">
                    <a:lumMod val="50000"/>
                  </a:schemeClr>
                </a:solidFill>
              </a:rPr>
              <a:t>Seit 2013 am Bundesverband angeschlossen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Tx/>
              <a:buChar char="•"/>
            </a:pPr>
            <a:r>
              <a:rPr lang="de-DE" sz="2000" dirty="0">
                <a:solidFill>
                  <a:schemeClr val="bg2">
                    <a:lumMod val="50000"/>
                  </a:schemeClr>
                </a:solidFill>
              </a:rPr>
              <a:t>2 Treffen im Jahr, fachlicher Austausch, fachliche Interessenvertretung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Tx/>
              <a:buChar char="•"/>
            </a:pPr>
            <a:r>
              <a:rPr lang="de-DE" sz="2000" dirty="0">
                <a:solidFill>
                  <a:schemeClr val="bg2">
                    <a:lumMod val="50000"/>
                  </a:schemeClr>
                </a:solidFill>
              </a:rPr>
              <a:t>Kontakt: </a:t>
            </a:r>
            <a:r>
              <a:rPr lang="de-DE" sz="2000" dirty="0">
                <a:solidFill>
                  <a:schemeClr val="bg2">
                    <a:lumMod val="50000"/>
                  </a:schemeClr>
                </a:solidFill>
                <a:hlinkClick r:id="rId3" tooltip="www.wohnungsanpassung-bag.de"/>
              </a:rPr>
              <a:t>www.wohnungsanpassung-bag.de</a:t>
            </a:r>
            <a:r>
              <a:rPr lang="de-DE" sz="2000" dirty="0">
                <a:solidFill>
                  <a:schemeClr val="bg2">
                    <a:lumMod val="50000"/>
                  </a:schemeClr>
                </a:solidFill>
              </a:rPr>
              <a:t> oder Koordinationsstelle Wohnen im Alter </a:t>
            </a:r>
            <a:r>
              <a:rPr lang="de-DE" sz="2000" dirty="0">
                <a:solidFill>
                  <a:schemeClr val="bg2">
                    <a:lumMod val="50000"/>
                  </a:schemeClr>
                </a:solidFill>
                <a:hlinkClick r:id="rId4" tooltip="www.wohnen-alter-bayern.de"/>
              </a:rPr>
              <a:t>www.wohnen-alter-bayern.de</a:t>
            </a:r>
            <a:r>
              <a:rPr lang="de-DE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68313" y="6453336"/>
            <a:ext cx="7200031" cy="268139"/>
          </a:xfrm>
        </p:spPr>
        <p:txBody>
          <a:bodyPr/>
          <a:lstStyle/>
          <a:p>
            <a:r>
              <a:rPr lang="de-DE" dirty="0"/>
              <a:t>Christa Kurzlechner, Landesarbeitsgemeinschaft Wohnungsanpassung</a:t>
            </a:r>
          </a:p>
        </p:txBody>
      </p:sp>
    </p:spTree>
    <p:extLst>
      <p:ext uri="{BB962C8B-B14F-4D97-AF65-F5344CB8AC3E}">
        <p14:creationId xmlns:p14="http://schemas.microsoft.com/office/powerpoint/2010/main" val="32485968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268760"/>
            <a:ext cx="8785225" cy="3455988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1200"/>
              </a:spcBef>
              <a:buFontTx/>
              <a:buChar char="•"/>
            </a:pPr>
            <a:endParaRPr lang="de-DE" sz="20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spcBef>
                <a:spcPts val="1200"/>
              </a:spcBef>
              <a:buFontTx/>
              <a:buChar char="•"/>
            </a:pPr>
            <a:r>
              <a:rPr lang="de-DE" sz="2000" dirty="0">
                <a:solidFill>
                  <a:schemeClr val="bg2">
                    <a:lumMod val="50000"/>
                  </a:schemeClr>
                </a:solidFill>
              </a:rPr>
              <a:t>Verschiedene Formen und Ausstattungen von  Wohnberatungsstellen</a:t>
            </a:r>
          </a:p>
          <a:p>
            <a:pPr lvl="1">
              <a:lnSpc>
                <a:spcPct val="80000"/>
              </a:lnSpc>
              <a:spcBef>
                <a:spcPts val="1200"/>
              </a:spcBef>
              <a:buFontTx/>
              <a:buChar char="•"/>
            </a:pPr>
            <a:r>
              <a:rPr lang="de-DE" sz="1600" dirty="0">
                <a:solidFill>
                  <a:schemeClr val="bg2">
                    <a:lumMod val="50000"/>
                  </a:schemeClr>
                </a:solidFill>
              </a:rPr>
              <a:t>Kommunal</a:t>
            </a:r>
          </a:p>
          <a:p>
            <a:pPr lvl="1">
              <a:lnSpc>
                <a:spcPct val="80000"/>
              </a:lnSpc>
              <a:spcBef>
                <a:spcPts val="1200"/>
              </a:spcBef>
              <a:buFontTx/>
              <a:buChar char="•"/>
            </a:pPr>
            <a:r>
              <a:rPr lang="de-DE" sz="1600" dirty="0">
                <a:solidFill>
                  <a:schemeClr val="bg2">
                    <a:lumMod val="50000"/>
                  </a:schemeClr>
                </a:solidFill>
              </a:rPr>
              <a:t>Wohlfahrtverband</a:t>
            </a:r>
          </a:p>
          <a:p>
            <a:pPr lvl="1">
              <a:lnSpc>
                <a:spcPct val="80000"/>
              </a:lnSpc>
              <a:spcBef>
                <a:spcPts val="1200"/>
              </a:spcBef>
              <a:buFontTx/>
              <a:buChar char="•"/>
            </a:pPr>
            <a:r>
              <a:rPr lang="de-DE" sz="1600" dirty="0">
                <a:solidFill>
                  <a:schemeClr val="bg2">
                    <a:lumMod val="50000"/>
                  </a:schemeClr>
                </a:solidFill>
              </a:rPr>
              <a:t>Ehrenamtlich</a:t>
            </a:r>
          </a:p>
          <a:p>
            <a:pPr lvl="1">
              <a:lnSpc>
                <a:spcPct val="80000"/>
              </a:lnSpc>
              <a:spcBef>
                <a:spcPts val="1200"/>
              </a:spcBef>
              <a:buFontTx/>
              <a:buChar char="•"/>
            </a:pPr>
            <a:r>
              <a:rPr lang="de-DE" sz="1600" dirty="0">
                <a:solidFill>
                  <a:schemeClr val="bg2">
                    <a:lumMod val="50000"/>
                  </a:schemeClr>
                </a:solidFill>
              </a:rPr>
              <a:t>Hautamtlich</a:t>
            </a:r>
          </a:p>
          <a:p>
            <a:pPr lvl="1">
              <a:lnSpc>
                <a:spcPct val="80000"/>
              </a:lnSpc>
              <a:spcBef>
                <a:spcPts val="1200"/>
              </a:spcBef>
              <a:buFontTx/>
              <a:buChar char="•"/>
            </a:pPr>
            <a:r>
              <a:rPr lang="de-DE" sz="1600">
                <a:solidFill>
                  <a:schemeClr val="bg2">
                    <a:lumMod val="50000"/>
                  </a:schemeClr>
                </a:solidFill>
              </a:rPr>
              <a:t>Verschiedene Professionen</a:t>
            </a:r>
            <a:br>
              <a:rPr lang="de-DE" sz="1600">
                <a:solidFill>
                  <a:schemeClr val="bg2">
                    <a:lumMod val="50000"/>
                  </a:schemeClr>
                </a:solidFill>
              </a:rPr>
            </a:br>
            <a:endParaRPr lang="de-DE" sz="16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spcBef>
                <a:spcPts val="1200"/>
              </a:spcBef>
              <a:buFontTx/>
              <a:buChar char="•"/>
            </a:pPr>
            <a:r>
              <a:rPr lang="de-DE" sz="2000" dirty="0">
                <a:solidFill>
                  <a:schemeClr val="bg2">
                    <a:lumMod val="50000"/>
                  </a:schemeClr>
                </a:solidFill>
              </a:rPr>
              <a:t>„Steckbriefe“ zu den Anbietern der  Wohnungsanpassungsberatung auf:</a:t>
            </a:r>
            <a:br>
              <a:rPr lang="de-DE" sz="20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e-DE" sz="2000" dirty="0">
                <a:solidFill>
                  <a:schemeClr val="bg2">
                    <a:lumMod val="50000"/>
                  </a:schemeClr>
                </a:solidFill>
              </a:rPr>
              <a:t>www.wohnen-alter-bayern.de</a:t>
            </a:r>
            <a:endParaRPr lang="de-DE" sz="16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spcBef>
                <a:spcPts val="1200"/>
              </a:spcBef>
              <a:buFontTx/>
              <a:buChar char="•"/>
            </a:pPr>
            <a:r>
              <a:rPr lang="de-DE" sz="2000" dirty="0">
                <a:solidFill>
                  <a:schemeClr val="bg2">
                    <a:lumMod val="50000"/>
                  </a:schemeClr>
                </a:solidFill>
              </a:rPr>
              <a:t>Es gibt viele Möglichkeiten zu Finanzierung von Maßnahmen – für die Beratung gibt es leider  noch nicht so viel  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Tx/>
              <a:buChar char="•"/>
            </a:pPr>
            <a:r>
              <a:rPr lang="de-DE" sz="2000" dirty="0">
                <a:solidFill>
                  <a:schemeClr val="bg2">
                    <a:lumMod val="50000"/>
                  </a:schemeClr>
                </a:solidFill>
              </a:rPr>
              <a:t>Zertifizierte Weiterbildung zum Wohnberater / Wohnberaterin in München bei der Fachstelle Wohnberatung – nächste ab September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67544" y="6381548"/>
            <a:ext cx="7056437" cy="476250"/>
          </a:xfrm>
        </p:spPr>
        <p:txBody>
          <a:bodyPr/>
          <a:lstStyle/>
          <a:p>
            <a:r>
              <a:rPr lang="de-DE" dirty="0"/>
              <a:t>Christa Kurzlechner, Landesarbeitsgemeinschaft Wohnungsanpassung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b="1" dirty="0">
                <a:solidFill>
                  <a:schemeClr val="accent2"/>
                </a:solidFill>
              </a:rPr>
              <a:t>Wohnberatung in Bayern</a:t>
            </a:r>
          </a:p>
        </p:txBody>
      </p:sp>
    </p:spTree>
    <p:extLst>
      <p:ext uri="{BB962C8B-B14F-4D97-AF65-F5344CB8AC3E}">
        <p14:creationId xmlns:p14="http://schemas.microsoft.com/office/powerpoint/2010/main" val="9489411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5256213" cy="1143000"/>
          </a:xfrm>
        </p:spPr>
        <p:txBody>
          <a:bodyPr/>
          <a:lstStyle/>
          <a:p>
            <a:r>
              <a:rPr lang="de-DE" sz="2800" b="1" dirty="0">
                <a:solidFill>
                  <a:schemeClr val="accent2"/>
                </a:solidFill>
              </a:rPr>
              <a:t>Weitere Informationen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484784"/>
            <a:ext cx="8713217" cy="5184576"/>
          </a:xfrm>
        </p:spPr>
        <p:txBody>
          <a:bodyPr/>
          <a:lstStyle/>
          <a:p>
            <a:pPr>
              <a:buFontTx/>
              <a:buChar char="•"/>
            </a:pPr>
            <a:r>
              <a:rPr lang="de-DE" sz="2400" dirty="0">
                <a:solidFill>
                  <a:schemeClr val="accent2"/>
                </a:solidFill>
              </a:rPr>
              <a:t>Landesarbeitsgemeinschaft Wohnungsanpassung, zu finden bei Koordinationsstelle Wohnen im Alter </a:t>
            </a:r>
            <a:br>
              <a:rPr lang="de-DE" sz="2400" dirty="0">
                <a:solidFill>
                  <a:schemeClr val="accent2"/>
                </a:solidFill>
              </a:rPr>
            </a:br>
            <a:r>
              <a:rPr lang="de-DE" sz="2400" dirty="0">
                <a:solidFill>
                  <a:schemeClr val="accent2"/>
                </a:solidFill>
                <a:hlinkClick r:id="rId2" tooltip="www.wohnen-alter-bayern.de"/>
              </a:rPr>
              <a:t>www.wohnen-alter-bayern.de</a:t>
            </a:r>
            <a:endParaRPr lang="de-DE" sz="2400" dirty="0">
              <a:solidFill>
                <a:schemeClr val="accent2"/>
              </a:solidFill>
            </a:endParaRPr>
          </a:p>
          <a:p>
            <a:pPr>
              <a:buFontTx/>
              <a:buChar char="•"/>
            </a:pPr>
            <a:r>
              <a:rPr lang="de-DE" sz="2400" dirty="0">
                <a:solidFill>
                  <a:schemeClr val="accent2"/>
                </a:solidFill>
              </a:rPr>
              <a:t>Broschüre „Wohnen im Alter – am liebsten zu Hause“ unter </a:t>
            </a:r>
            <a:r>
              <a:rPr lang="de-DE" sz="2400" dirty="0">
                <a:solidFill>
                  <a:schemeClr val="accent2"/>
                </a:solidFill>
                <a:hlinkClick r:id="rId3" tooltip="www.wohnberatung-bayern.de"/>
              </a:rPr>
              <a:t>www.wohnberatung-bayern.de</a:t>
            </a:r>
            <a:endParaRPr lang="de-DE" sz="2400" dirty="0">
              <a:solidFill>
                <a:schemeClr val="accent2"/>
              </a:solidFill>
            </a:endParaRPr>
          </a:p>
          <a:p>
            <a:pPr>
              <a:buFontTx/>
              <a:buChar char="•"/>
            </a:pPr>
            <a:r>
              <a:rPr lang="de-DE" sz="2400" dirty="0">
                <a:solidFill>
                  <a:schemeClr val="accent2"/>
                </a:solidFill>
              </a:rPr>
              <a:t>„Kleiner Leitfaden für das Wohnen zuhause“ unter </a:t>
            </a:r>
            <a:r>
              <a:rPr lang="de-DE" sz="2400" dirty="0">
                <a:solidFill>
                  <a:schemeClr val="accent2"/>
                </a:solidFill>
                <a:hlinkClick r:id="rId2" tooltip="www.wohnen-alter-bayern.de"/>
              </a:rPr>
              <a:t>www.wohnen-alter-bayern.de</a:t>
            </a:r>
            <a:r>
              <a:rPr lang="de-DE" sz="2400" dirty="0">
                <a:solidFill>
                  <a:schemeClr val="accent2"/>
                </a:solidFill>
              </a:rPr>
              <a:t> zum Download</a:t>
            </a:r>
          </a:p>
          <a:p>
            <a:pPr>
              <a:buFontTx/>
              <a:buChar char="•"/>
            </a:pPr>
            <a:r>
              <a:rPr lang="de-DE" sz="2400" dirty="0">
                <a:solidFill>
                  <a:schemeClr val="accent2"/>
                </a:solidFill>
                <a:hlinkClick r:id="rId4" tooltip="www.nullbarriere.de"/>
              </a:rPr>
              <a:t>www.nullbarriere.de</a:t>
            </a:r>
            <a:r>
              <a:rPr lang="de-DE" sz="2400" dirty="0">
                <a:solidFill>
                  <a:schemeClr val="accent2"/>
                </a:solidFill>
              </a:rPr>
              <a:t>: Hilfsmittel und Technik zuhause </a:t>
            </a:r>
          </a:p>
          <a:p>
            <a:pPr>
              <a:buFontTx/>
              <a:buChar char="•"/>
            </a:pPr>
            <a:r>
              <a:rPr lang="de-DE" sz="2400" dirty="0">
                <a:solidFill>
                  <a:schemeClr val="accent2"/>
                </a:solidFill>
              </a:rPr>
              <a:t>Bundesarbeitsgemeinschaft Wohnungsanpassung </a:t>
            </a:r>
            <a:r>
              <a:rPr lang="de-DE" sz="2400" dirty="0">
                <a:solidFill>
                  <a:schemeClr val="accent2"/>
                </a:solidFill>
                <a:hlinkClick r:id="rId5" tooltip="www.bag-wohnungsanpasssung.de"/>
              </a:rPr>
              <a:t>www.bag-wohnungsanpassung.de</a:t>
            </a:r>
            <a:endParaRPr lang="de-DE" sz="2400" dirty="0">
              <a:solidFill>
                <a:schemeClr val="accent2"/>
              </a:solidFill>
            </a:endParaRPr>
          </a:p>
          <a:p>
            <a:pPr>
              <a:buFontTx/>
              <a:buChar char="•"/>
            </a:pPr>
            <a:r>
              <a:rPr lang="de-DE" sz="2400" dirty="0">
                <a:solidFill>
                  <a:schemeClr val="accent2"/>
                </a:solidFill>
              </a:rPr>
              <a:t>Ausbildung zum zertifizierten Wohnberater/Wohnberaterin </a:t>
            </a:r>
            <a:r>
              <a:rPr lang="de-DE" sz="2400" dirty="0">
                <a:solidFill>
                  <a:schemeClr val="accent2"/>
                </a:solidFill>
                <a:hlinkClick r:id="rId6" tooltip="www.verein-stadtteilarbeit.de"/>
              </a:rPr>
              <a:t>www.verein-stadtteilarbeit.de</a:t>
            </a:r>
            <a:r>
              <a:rPr lang="de-DE" sz="2400" dirty="0">
                <a:solidFill>
                  <a:schemeClr val="accent2"/>
                </a:solidFill>
              </a:rPr>
              <a:t> </a:t>
            </a:r>
            <a:endParaRPr lang="de-DE" sz="2400" i="1" dirty="0">
              <a:solidFill>
                <a:schemeClr val="accent2"/>
              </a:solidFill>
            </a:endParaRPr>
          </a:p>
        </p:txBody>
      </p:sp>
      <p:pic>
        <p:nvPicPr>
          <p:cNvPr id="119812" name="Picture 4" descr="Logo" title="Grafi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890375"/>
            <a:ext cx="2267744" cy="98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67544" y="6381548"/>
            <a:ext cx="7056437" cy="476250"/>
          </a:xfrm>
        </p:spPr>
        <p:txBody>
          <a:bodyPr/>
          <a:lstStyle/>
          <a:p>
            <a:r>
              <a:rPr lang="de-DE" dirty="0"/>
              <a:t>Christa Kurzlechner, Landesarbeitsgemeinschaft Wohnungsanpassung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11561" y="1556792"/>
            <a:ext cx="7920880" cy="2880320"/>
          </a:xfr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de-DE" sz="4000" i="1" dirty="0">
                <a:solidFill>
                  <a:srgbClr val="333399"/>
                </a:solidFill>
              </a:rPr>
              <a:t>   Vielen Dank</a:t>
            </a:r>
            <a:br>
              <a:rPr lang="de-DE" sz="4000" i="1" dirty="0">
                <a:solidFill>
                  <a:srgbClr val="333399"/>
                </a:solidFill>
              </a:rPr>
            </a:br>
            <a:r>
              <a:rPr lang="de-DE" sz="4000" i="1" dirty="0">
                <a:solidFill>
                  <a:srgbClr val="333399"/>
                </a:solidFill>
              </a:rPr>
              <a:t> für Ihre Aufmerksamkeit!</a:t>
            </a:r>
            <a:br>
              <a:rPr lang="de-DE" sz="4000" i="1" dirty="0">
                <a:solidFill>
                  <a:srgbClr val="333399"/>
                </a:solidFill>
              </a:rPr>
            </a:br>
            <a:endParaRPr lang="de-DE" dirty="0"/>
          </a:p>
        </p:txBody>
      </p:sp>
      <p:pic>
        <p:nvPicPr>
          <p:cNvPr id="119812" name="Picture 4" descr="Logo" title="Graf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5292395"/>
            <a:ext cx="2665040" cy="116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Christa Kurzlechner, Landesarbeitsgemeinschaft Wohnungsanpassung</a:t>
            </a:r>
          </a:p>
        </p:txBody>
      </p:sp>
    </p:spTree>
    <p:extLst>
      <p:ext uri="{BB962C8B-B14F-4D97-AF65-F5344CB8AC3E}">
        <p14:creationId xmlns:p14="http://schemas.microsoft.com/office/powerpoint/2010/main" val="2128922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b="1">
                <a:solidFill>
                  <a:schemeClr val="accent2"/>
                </a:solidFill>
              </a:rPr>
              <a:t>Warum Wohnberatung?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de-DE" sz="2400" dirty="0">
                <a:solidFill>
                  <a:schemeClr val="bg2">
                    <a:lumMod val="50000"/>
                  </a:schemeClr>
                </a:solidFill>
              </a:rPr>
              <a:t>Viele Dienstleistungen und Hilfen für Senioren sind zuhause möglich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de-DE" sz="2400" dirty="0">
                <a:solidFill>
                  <a:schemeClr val="bg2">
                    <a:lumMod val="50000"/>
                  </a:schemeClr>
                </a:solidFill>
              </a:rPr>
              <a:t>Die Wohnbedingungen entsprechen aber oft nicht den Anforderungen von Senioren 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de-DE" sz="2400" dirty="0">
                <a:solidFill>
                  <a:schemeClr val="bg2">
                    <a:lumMod val="50000"/>
                  </a:schemeClr>
                </a:solidFill>
              </a:rPr>
              <a:t>Wohnungen sollten geeignet sein, im Alter und bei Einschränkungen wohnen bleiben zu können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de-DE" sz="2400" dirty="0">
                <a:solidFill>
                  <a:schemeClr val="bg2">
                    <a:lumMod val="50000"/>
                  </a:schemeClr>
                </a:solidFill>
              </a:rPr>
              <a:t>Senioren und Angehörige sollten die Möglichkeiten der Wohnungsanpassung und die Fördermöglichkeiten kennen 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de-DE" sz="2400" u="sng" dirty="0">
                <a:solidFill>
                  <a:schemeClr val="bg2">
                    <a:lumMod val="50000"/>
                  </a:schemeClr>
                </a:solidFill>
              </a:rPr>
              <a:t>Dafür ist eine Unterstützung vor Ort notwendig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endParaRPr lang="de-DE" sz="24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spcBef>
                <a:spcPts val="800"/>
              </a:spcBef>
            </a:pPr>
            <a:endParaRPr lang="de-DE" sz="2800" dirty="0"/>
          </a:p>
          <a:p>
            <a:pPr>
              <a:lnSpc>
                <a:spcPct val="80000"/>
              </a:lnSpc>
            </a:pPr>
            <a:endParaRPr lang="de-DE" sz="2800" dirty="0"/>
          </a:p>
        </p:txBody>
      </p:sp>
      <p:sp>
        <p:nvSpPr>
          <p:cNvPr id="5" name="Fußzeilenplatzhalter 4"/>
          <p:cNvSpPr txBox="1">
            <a:spLocks/>
          </p:cNvSpPr>
          <p:nvPr/>
        </p:nvSpPr>
        <p:spPr bwMode="auto">
          <a:xfrm>
            <a:off x="467544" y="6237312"/>
            <a:ext cx="70564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/>
              <a:t>Christa Kurzlechner, Landesarbeitsgemeinschaft Wohnungsanpassung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4968552" cy="1143000"/>
          </a:xfrm>
        </p:spPr>
        <p:txBody>
          <a:bodyPr/>
          <a:lstStyle/>
          <a:p>
            <a:r>
              <a:rPr lang="de-DE" sz="2800" b="1" dirty="0">
                <a:solidFill>
                  <a:schemeClr val="accent2"/>
                </a:solidFill>
              </a:rPr>
              <a:t>Sturzunfälle vermeiden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2204864"/>
            <a:ext cx="8100318" cy="3167955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de-DE" sz="2400" dirty="0">
                <a:solidFill>
                  <a:schemeClr val="bg2">
                    <a:lumMod val="50000"/>
                  </a:schemeClr>
                </a:solidFill>
              </a:rPr>
              <a:t>Die meisten Unfälle passieren zuhause</a:t>
            </a:r>
          </a:p>
          <a:p>
            <a:pPr>
              <a:spcBef>
                <a:spcPts val="1200"/>
              </a:spcBef>
            </a:pPr>
            <a:r>
              <a:rPr lang="de-DE" sz="2400" dirty="0">
                <a:solidFill>
                  <a:schemeClr val="bg2">
                    <a:lumMod val="50000"/>
                  </a:schemeClr>
                </a:solidFill>
              </a:rPr>
              <a:t>Davon sind Senioren besonders betroffen: jährlich über 100.000 ältere Menschen erleiden Brüche des Oberschenkels nach Sturz</a:t>
            </a:r>
          </a:p>
          <a:p>
            <a:pPr>
              <a:spcBef>
                <a:spcPts val="1200"/>
              </a:spcBef>
            </a:pPr>
            <a:r>
              <a:rPr lang="de-DE" sz="2400" dirty="0">
                <a:solidFill>
                  <a:schemeClr val="bg2">
                    <a:lumMod val="50000"/>
                  </a:schemeClr>
                </a:solidFill>
              </a:rPr>
              <a:t>Die Gestaltung der eigenen Wohnung (und andere Maßnahmen) können das Sturzrisiko sehr vermindern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§"/>
            </a:pPr>
            <a:endParaRPr lang="de-DE" sz="2000" dirty="0">
              <a:solidFill>
                <a:schemeClr val="accent6"/>
              </a:solidFill>
            </a:endParaRPr>
          </a:p>
          <a:p>
            <a:pPr>
              <a:spcBef>
                <a:spcPts val="1200"/>
              </a:spcBef>
              <a:buFontTx/>
              <a:buChar char="•"/>
            </a:pPr>
            <a:endParaRPr lang="de-DE" sz="2400" i="1" dirty="0">
              <a:solidFill>
                <a:schemeClr val="accent6"/>
              </a:solidFill>
            </a:endParaRPr>
          </a:p>
          <a:p>
            <a:pPr>
              <a:spcBef>
                <a:spcPts val="1200"/>
              </a:spcBef>
              <a:buFontTx/>
              <a:buChar char="•"/>
            </a:pPr>
            <a:endParaRPr lang="de-DE" sz="2400" dirty="0">
              <a:solidFill>
                <a:schemeClr val="accent6"/>
              </a:solidFill>
            </a:endParaRPr>
          </a:p>
          <a:p>
            <a:pPr lvl="1">
              <a:spcBef>
                <a:spcPts val="1200"/>
              </a:spcBef>
              <a:buFontTx/>
              <a:buChar char="•"/>
            </a:pPr>
            <a:endParaRPr lang="de-DE" sz="2400" dirty="0">
              <a:solidFill>
                <a:schemeClr val="accent6"/>
              </a:solidFill>
            </a:endParaRPr>
          </a:p>
          <a:p>
            <a:pPr>
              <a:spcBef>
                <a:spcPts val="1200"/>
              </a:spcBef>
              <a:buFontTx/>
              <a:buChar char="•"/>
            </a:pPr>
            <a:endParaRPr lang="de-DE" sz="2000" dirty="0">
              <a:solidFill>
                <a:schemeClr val="accent6"/>
              </a:solidFill>
            </a:endParaRPr>
          </a:p>
          <a:p>
            <a:pPr>
              <a:buFontTx/>
              <a:buChar char="•"/>
            </a:pPr>
            <a:endParaRPr lang="de-DE" sz="2000" dirty="0">
              <a:solidFill>
                <a:schemeClr val="accent2"/>
              </a:solidFill>
            </a:endParaRPr>
          </a:p>
        </p:txBody>
      </p:sp>
      <p:pic>
        <p:nvPicPr>
          <p:cNvPr id="96265" name="Picture 9" descr="Logo" title="Grafi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949280"/>
            <a:ext cx="1750771" cy="76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95536" y="6409134"/>
            <a:ext cx="7056437" cy="476250"/>
          </a:xfrm>
        </p:spPr>
        <p:txBody>
          <a:bodyPr/>
          <a:lstStyle/>
          <a:p>
            <a:r>
              <a:rPr lang="de-DE" dirty="0"/>
              <a:t>Christa Kurzlechner, Landesarbeitsgemeinschaft Wohnungsanpassung</a:t>
            </a:r>
          </a:p>
        </p:txBody>
      </p:sp>
    </p:spTree>
    <p:extLst>
      <p:ext uri="{BB962C8B-B14F-4D97-AF65-F5344CB8AC3E}">
        <p14:creationId xmlns:p14="http://schemas.microsoft.com/office/powerpoint/2010/main" val="3229533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5761038" cy="1143000"/>
          </a:xfrm>
        </p:spPr>
        <p:txBody>
          <a:bodyPr/>
          <a:lstStyle/>
          <a:p>
            <a:r>
              <a:rPr lang="de-DE" sz="2800" b="1" dirty="0">
                <a:solidFill>
                  <a:schemeClr val="accent2"/>
                </a:solidFill>
              </a:rPr>
              <a:t>Wohnberatung bietet</a:t>
            </a:r>
            <a:br>
              <a:rPr lang="de-DE" sz="2800" b="1" dirty="0">
                <a:solidFill>
                  <a:schemeClr val="accent2"/>
                </a:solidFill>
              </a:rPr>
            </a:br>
            <a:r>
              <a:rPr lang="de-DE" sz="2800" b="1" dirty="0">
                <a:solidFill>
                  <a:schemeClr val="accent2"/>
                </a:solidFill>
              </a:rPr>
              <a:t>Information und Beratung: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735572"/>
            <a:ext cx="5904656" cy="4573748"/>
          </a:xfrm>
        </p:spPr>
        <p:txBody>
          <a:bodyPr/>
          <a:lstStyle/>
          <a:p>
            <a:pPr>
              <a:spcBef>
                <a:spcPts val="1200"/>
              </a:spcBef>
              <a:buFontTx/>
              <a:buChar char="•"/>
            </a:pPr>
            <a:r>
              <a:rPr lang="de-DE" sz="2200" dirty="0">
                <a:solidFill>
                  <a:schemeClr val="bg2">
                    <a:lumMod val="50000"/>
                  </a:schemeClr>
                </a:solidFill>
              </a:rPr>
              <a:t>Was kann an meiner Wohnung verbessert werden? Was ist für mich sinnvoll?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de-DE" sz="2200" dirty="0">
                <a:solidFill>
                  <a:schemeClr val="bg2">
                    <a:lumMod val="50000"/>
                  </a:schemeClr>
                </a:solidFill>
              </a:rPr>
              <a:t>Mit welchen Kosten ist das verbunden?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de-DE" sz="2200" dirty="0">
                <a:solidFill>
                  <a:schemeClr val="bg2">
                    <a:lumMod val="50000"/>
                  </a:schemeClr>
                </a:solidFill>
              </a:rPr>
              <a:t>Welche Anträge und Genehmigungen brauche ich?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de-DE" sz="2200" dirty="0">
                <a:solidFill>
                  <a:schemeClr val="bg2">
                    <a:lumMod val="50000"/>
                  </a:schemeClr>
                </a:solidFill>
              </a:rPr>
              <a:t>Was verbessert sich für mich? Welche weiteren Hilfen brauche ich?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de-DE" sz="2200" dirty="0">
                <a:solidFill>
                  <a:schemeClr val="bg2">
                    <a:lumMod val="50000"/>
                  </a:schemeClr>
                </a:solidFill>
              </a:rPr>
              <a:t>Welche Handwerker? Wie wird das umgesetzt? Sind die Kosten angemessen?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de-DE" sz="2200" dirty="0">
                <a:solidFill>
                  <a:schemeClr val="bg2">
                    <a:lumMod val="50000"/>
                  </a:schemeClr>
                </a:solidFill>
              </a:rPr>
              <a:t>Mit wem spreche ich zuerst?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de-DE" sz="2200" dirty="0">
                <a:solidFill>
                  <a:schemeClr val="bg2">
                    <a:lumMod val="50000"/>
                  </a:schemeClr>
                </a:solidFill>
              </a:rPr>
              <a:t>???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67544" y="6381548"/>
            <a:ext cx="7056437" cy="476250"/>
          </a:xfrm>
        </p:spPr>
        <p:txBody>
          <a:bodyPr/>
          <a:lstStyle/>
          <a:p>
            <a:r>
              <a:rPr lang="de-DE" dirty="0"/>
              <a:t>Christa Kurzlechner, Landesarbeitsgemeinschaft Wohnungsanpassung</a:t>
            </a:r>
          </a:p>
        </p:txBody>
      </p:sp>
      <p:pic>
        <p:nvPicPr>
          <p:cNvPr id="7" name="Picture 2" descr="Bild" title="Graf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80121"/>
            <a:ext cx="2714148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640"/>
            <a:ext cx="5545137" cy="1143000"/>
          </a:xfrm>
        </p:spPr>
        <p:txBody>
          <a:bodyPr/>
          <a:lstStyle/>
          <a:p>
            <a:r>
              <a:rPr lang="de-DE" sz="3200" b="1" dirty="0">
                <a:solidFill>
                  <a:schemeClr val="accent2"/>
                </a:solidFill>
              </a:rPr>
              <a:t>Wohnungsanpassung: viele Beteiligte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62285"/>
            <a:ext cx="3240088" cy="4741863"/>
          </a:xfrm>
        </p:spPr>
        <p:txBody>
          <a:bodyPr/>
          <a:lstStyle/>
          <a:p>
            <a:pPr algn="ctr">
              <a:buFontTx/>
              <a:buNone/>
            </a:pPr>
            <a:endParaRPr lang="de-DE" sz="1000" dirty="0"/>
          </a:p>
          <a:p>
            <a:r>
              <a:rPr lang="de-DE" sz="2400" dirty="0">
                <a:solidFill>
                  <a:schemeClr val="bg2">
                    <a:lumMod val="50000"/>
                  </a:schemeClr>
                </a:solidFill>
              </a:rPr>
              <a:t>Arzt</a:t>
            </a:r>
          </a:p>
          <a:p>
            <a:r>
              <a:rPr lang="de-DE" sz="2400" dirty="0">
                <a:solidFill>
                  <a:schemeClr val="bg2">
                    <a:lumMod val="50000"/>
                  </a:schemeClr>
                </a:solidFill>
              </a:rPr>
              <a:t>Krankenhaus</a:t>
            </a:r>
          </a:p>
          <a:p>
            <a:r>
              <a:rPr lang="de-DE" sz="2400" dirty="0">
                <a:solidFill>
                  <a:schemeClr val="bg2">
                    <a:lumMod val="50000"/>
                  </a:schemeClr>
                </a:solidFill>
              </a:rPr>
              <a:t>Vermieter</a:t>
            </a:r>
          </a:p>
          <a:p>
            <a:r>
              <a:rPr lang="de-DE" sz="2400" dirty="0">
                <a:solidFill>
                  <a:schemeClr val="bg2">
                    <a:lumMod val="50000"/>
                  </a:schemeClr>
                </a:solidFill>
              </a:rPr>
              <a:t>Bewohner/in</a:t>
            </a:r>
          </a:p>
          <a:p>
            <a:r>
              <a:rPr lang="de-DE" sz="2400" dirty="0">
                <a:solidFill>
                  <a:schemeClr val="bg2">
                    <a:lumMod val="50000"/>
                  </a:schemeClr>
                </a:solidFill>
              </a:rPr>
              <a:t>Angehörige</a:t>
            </a:r>
          </a:p>
          <a:p>
            <a:r>
              <a:rPr lang="de-DE" sz="2400" dirty="0">
                <a:solidFill>
                  <a:schemeClr val="bg2">
                    <a:lumMod val="50000"/>
                  </a:schemeClr>
                </a:solidFill>
              </a:rPr>
              <a:t>Nachbarn</a:t>
            </a:r>
          </a:p>
          <a:p>
            <a:r>
              <a:rPr lang="de-DE" sz="2400" dirty="0">
                <a:solidFill>
                  <a:schemeClr val="bg2">
                    <a:lumMod val="50000"/>
                  </a:schemeClr>
                </a:solidFill>
              </a:rPr>
              <a:t>Pflegekasse</a:t>
            </a:r>
          </a:p>
          <a:p>
            <a:r>
              <a:rPr lang="de-DE" sz="2400" dirty="0">
                <a:solidFill>
                  <a:schemeClr val="bg2">
                    <a:lumMod val="50000"/>
                  </a:schemeClr>
                </a:solidFill>
              </a:rPr>
              <a:t>Sanitätshaus</a:t>
            </a:r>
          </a:p>
          <a:p>
            <a:r>
              <a:rPr lang="de-DE" sz="2400" dirty="0">
                <a:solidFill>
                  <a:schemeClr val="bg2">
                    <a:lumMod val="50000"/>
                  </a:schemeClr>
                </a:solidFill>
              </a:rPr>
              <a:t>Regierung von Oberbayern</a:t>
            </a:r>
          </a:p>
          <a:p>
            <a:endParaRPr lang="de-DE" sz="2400" dirty="0"/>
          </a:p>
        </p:txBody>
      </p:sp>
      <p:pic>
        <p:nvPicPr>
          <p:cNvPr id="97286" name="Picture 6" descr="Zeichnung" title="Grafi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852936"/>
            <a:ext cx="2449513" cy="196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5735012" y="1700808"/>
            <a:ext cx="324008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de-DE" sz="1600" dirty="0"/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sz="2400" dirty="0">
                <a:solidFill>
                  <a:schemeClr val="bg2">
                    <a:lumMod val="50000"/>
                  </a:schemeClr>
                </a:solidFill>
              </a:rPr>
              <a:t>Seniorenberatungsstelle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sz="2400" dirty="0">
                <a:solidFill>
                  <a:schemeClr val="bg2">
                    <a:lumMod val="50000"/>
                  </a:schemeClr>
                </a:solidFill>
              </a:rPr>
              <a:t>Besuchsdienst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sz="2400" dirty="0">
                <a:solidFill>
                  <a:schemeClr val="bg2">
                    <a:lumMod val="50000"/>
                  </a:schemeClr>
                </a:solidFill>
              </a:rPr>
              <a:t>Haushaltshilfe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sz="2400" dirty="0">
                <a:solidFill>
                  <a:schemeClr val="bg2">
                    <a:lumMod val="50000"/>
                  </a:schemeClr>
                </a:solidFill>
              </a:rPr>
              <a:t>Landratsamt /Stadt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sz="2400" dirty="0">
                <a:solidFill>
                  <a:schemeClr val="bg2">
                    <a:lumMod val="50000"/>
                  </a:schemeClr>
                </a:solidFill>
              </a:rPr>
              <a:t>Handwerker </a:t>
            </a:r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(Sanitär, Fliesen, </a:t>
            </a:r>
            <a:r>
              <a:rPr lang="de-DE" dirty="0" err="1">
                <a:solidFill>
                  <a:schemeClr val="bg2">
                    <a:lumMod val="50000"/>
                  </a:schemeClr>
                </a:solidFill>
              </a:rPr>
              <a:t>Elektro</a:t>
            </a:r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, usw.)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sz="2400" dirty="0">
                <a:solidFill>
                  <a:schemeClr val="bg2">
                    <a:lumMod val="50000"/>
                  </a:schemeClr>
                </a:solidFill>
              </a:rPr>
              <a:t>Architekten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sz="2400" dirty="0">
                <a:solidFill>
                  <a:schemeClr val="bg2">
                    <a:lumMod val="50000"/>
                  </a:schemeClr>
                </a:solidFill>
              </a:rPr>
              <a:t>Etc.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endParaRPr lang="de-DE" sz="2400" dirty="0"/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endParaRPr lang="de-DE" sz="3600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67544" y="6409134"/>
            <a:ext cx="7056437" cy="476250"/>
          </a:xfrm>
        </p:spPr>
        <p:txBody>
          <a:bodyPr/>
          <a:lstStyle/>
          <a:p>
            <a:r>
              <a:rPr lang="de-DE" dirty="0"/>
              <a:t>Christa Kurzlechner, Landesarbeitsgemeinschaft Wohnungsanpassung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5905500" cy="1143000"/>
          </a:xfrm>
        </p:spPr>
        <p:txBody>
          <a:bodyPr/>
          <a:lstStyle/>
          <a:p>
            <a:r>
              <a:rPr lang="de-DE" sz="3200" dirty="0">
                <a:solidFill>
                  <a:schemeClr val="accent2"/>
                </a:solidFill>
              </a:rPr>
              <a:t>Wohnberatung trägt dazu bei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00213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de-DE" sz="2400" dirty="0">
                <a:solidFill>
                  <a:schemeClr val="bg2">
                    <a:lumMod val="50000"/>
                  </a:schemeClr>
                </a:solidFill>
              </a:rPr>
              <a:t>Dass Senioren auch bei Hilfebedürftigkeit und Pflege gut zuhause versorgt werden können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de-DE" sz="2400" dirty="0">
                <a:solidFill>
                  <a:schemeClr val="bg2">
                    <a:lumMod val="50000"/>
                  </a:schemeClr>
                </a:solidFill>
              </a:rPr>
              <a:t>Dass Senioren länger zuhause bleiben können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de-DE" sz="2400" dirty="0">
                <a:solidFill>
                  <a:schemeClr val="bg2">
                    <a:lumMod val="50000"/>
                  </a:schemeClr>
                </a:solidFill>
              </a:rPr>
              <a:t>Dass die Lebensqualität im Alter verbessert wird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de-DE" sz="2400" dirty="0">
                <a:solidFill>
                  <a:schemeClr val="bg2">
                    <a:lumMod val="50000"/>
                  </a:schemeClr>
                </a:solidFill>
              </a:rPr>
              <a:t>Dass das lokale Dienstleistungsangebot die Menschen besser und länger erreicht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de-DE" sz="2400" dirty="0">
                <a:solidFill>
                  <a:schemeClr val="bg2">
                    <a:lumMod val="50000"/>
                  </a:schemeClr>
                </a:solidFill>
              </a:rPr>
              <a:t>Dass andere Dienste (z.B. Pflege) entlastet werden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de-DE" sz="2400" dirty="0">
                <a:solidFill>
                  <a:schemeClr val="bg2">
                    <a:lumMod val="50000"/>
                  </a:schemeClr>
                </a:solidFill>
              </a:rPr>
              <a:t>Dass Senioren </a:t>
            </a:r>
            <a:r>
              <a:rPr lang="de-DE" sz="2400" u="sng" dirty="0">
                <a:solidFill>
                  <a:schemeClr val="bg2">
                    <a:lumMod val="50000"/>
                  </a:schemeClr>
                </a:solidFill>
              </a:rPr>
              <a:t>weniger Sturzunfälle </a:t>
            </a:r>
            <a:r>
              <a:rPr lang="de-DE" sz="2400" dirty="0">
                <a:solidFill>
                  <a:schemeClr val="bg2">
                    <a:lumMod val="50000"/>
                  </a:schemeClr>
                </a:solidFill>
              </a:rPr>
              <a:t>erleiden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endParaRPr lang="de-DE" sz="24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95288" y="5445224"/>
            <a:ext cx="8424862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de-DE" sz="2400" u="sng" dirty="0">
                <a:solidFill>
                  <a:schemeClr val="accent2"/>
                </a:solidFill>
              </a:rPr>
              <a:t>Leitidee: Selbstbestimmtheit der Senioren!</a:t>
            </a:r>
          </a:p>
        </p:txBody>
      </p:sp>
      <p:pic>
        <p:nvPicPr>
          <p:cNvPr id="7" name="Picture 9" descr="Logo" title="Grafi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949280"/>
            <a:ext cx="1750771" cy="76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67544" y="6409134"/>
            <a:ext cx="7056437" cy="476250"/>
          </a:xfrm>
        </p:spPr>
        <p:txBody>
          <a:bodyPr/>
          <a:lstStyle/>
          <a:p>
            <a:r>
              <a:rPr lang="de-DE" dirty="0"/>
              <a:t>Christa Kurzlechner, Landesarbeitsgemeinschaft Wohnungsanpassung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779838" y="1773238"/>
            <a:ext cx="2663825" cy="1143000"/>
          </a:xfrm>
        </p:spPr>
        <p:txBody>
          <a:bodyPr/>
          <a:lstStyle/>
          <a:p>
            <a:r>
              <a:rPr lang="de-DE" sz="3200" dirty="0">
                <a:solidFill>
                  <a:schemeClr val="bg2">
                    <a:lumMod val="50000"/>
                  </a:schemeClr>
                </a:solidFill>
              </a:rPr>
              <a:t>Typische</a:t>
            </a:r>
            <a:br>
              <a:rPr lang="de-DE" sz="32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e-DE" sz="3200" b="1" dirty="0">
                <a:solidFill>
                  <a:schemeClr val="bg2">
                    <a:lumMod val="50000"/>
                  </a:schemeClr>
                </a:solidFill>
              </a:rPr>
              <a:t>Fallbeispiele</a:t>
            </a:r>
          </a:p>
        </p:txBody>
      </p:sp>
      <p:pic>
        <p:nvPicPr>
          <p:cNvPr id="95236" name="Picture 4" descr="Logo" title="Graf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997200"/>
            <a:ext cx="4829175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67544" y="6381548"/>
            <a:ext cx="7056437" cy="476250"/>
          </a:xfrm>
        </p:spPr>
        <p:txBody>
          <a:bodyPr/>
          <a:lstStyle/>
          <a:p>
            <a:r>
              <a:rPr lang="de-DE" dirty="0"/>
              <a:t>Christa Kurzlechner, Landesarbeitsgemeinschaft Wohnungsanpassung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Bild" title="Graf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7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787900" y="1125538"/>
            <a:ext cx="3671888" cy="5111750"/>
          </a:xfrm>
        </p:spPr>
        <p:txBody>
          <a:bodyPr/>
          <a:lstStyle/>
          <a:p>
            <a:r>
              <a:rPr lang="de-DE" sz="2200" dirty="0">
                <a:solidFill>
                  <a:schemeClr val="bg2">
                    <a:lumMod val="50000"/>
                  </a:schemeClr>
                </a:solidFill>
              </a:rPr>
              <a:t>Elisabeth </a:t>
            </a:r>
            <a:r>
              <a:rPr lang="de-DE" sz="2200" dirty="0" err="1">
                <a:solidFill>
                  <a:schemeClr val="bg2">
                    <a:lumMod val="50000"/>
                  </a:schemeClr>
                </a:solidFill>
              </a:rPr>
              <a:t>Weißhaar</a:t>
            </a:r>
            <a:r>
              <a:rPr lang="de-DE" sz="2200" dirty="0">
                <a:solidFill>
                  <a:schemeClr val="bg2">
                    <a:lumMod val="50000"/>
                  </a:schemeClr>
                </a:solidFill>
              </a:rPr>
              <a:t> ist 78 Jahre alt und lebt allein. </a:t>
            </a:r>
            <a:br>
              <a:rPr lang="de-DE" sz="22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e-DE" sz="2200" dirty="0">
                <a:solidFill>
                  <a:schemeClr val="bg2">
                    <a:lumMod val="50000"/>
                  </a:schemeClr>
                </a:solidFill>
              </a:rPr>
              <a:t>Die Arthrose macht sie etwas unbeweglich. </a:t>
            </a:r>
            <a:br>
              <a:rPr lang="de-DE" sz="2200" dirty="0">
                <a:solidFill>
                  <a:schemeClr val="bg2">
                    <a:lumMod val="50000"/>
                  </a:schemeClr>
                </a:solidFill>
              </a:rPr>
            </a:br>
            <a:br>
              <a:rPr lang="de-DE" sz="22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e-DE" sz="2200" b="1" dirty="0">
                <a:solidFill>
                  <a:schemeClr val="bg2">
                    <a:lumMod val="50000"/>
                  </a:schemeClr>
                </a:solidFill>
              </a:rPr>
              <a:t>Sie möchte sicher alleine duschen können und keinen Sturz riskieren</a:t>
            </a:r>
            <a:r>
              <a:rPr lang="de-DE" sz="2200" b="1" dirty="0">
                <a:solidFill>
                  <a:schemeClr val="accent2"/>
                </a:solidFill>
              </a:rPr>
              <a:t>.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0</TotalTime>
  <Words>649</Words>
  <Application>Microsoft Office PowerPoint</Application>
  <PresentationFormat>Bildschirmpräsentation (4:3)</PresentationFormat>
  <Paragraphs>147</Paragraphs>
  <Slides>29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2" baseType="lpstr">
      <vt:lpstr>Arial</vt:lpstr>
      <vt:lpstr>Wingdings</vt:lpstr>
      <vt:lpstr>Standarddesign</vt:lpstr>
      <vt:lpstr>    Dienstbesprechung der  KoordinatorInnen für  Seniorenarbeit Nürnberg, 30.04.2014    Wohnberatung  und Wohnungsanpassung</vt:lpstr>
      <vt:lpstr>Wohnberatung und Wohnungsanpassung</vt:lpstr>
      <vt:lpstr>Warum Wohnberatung?</vt:lpstr>
      <vt:lpstr>Sturzunfälle vermeiden</vt:lpstr>
      <vt:lpstr>Wohnberatung bietet Information und Beratung:</vt:lpstr>
      <vt:lpstr>Wohnungsanpassung: viele Beteiligte</vt:lpstr>
      <vt:lpstr>Wohnberatung trägt dazu bei</vt:lpstr>
      <vt:lpstr>Typische Fallbeispiele</vt:lpstr>
      <vt:lpstr>Elisabeth Weißhaar ist 78 Jahre alt und lebt allein.  Die Arthrose macht sie etwas unbeweglich.   Sie möchte sicher alleine duschen können und keinen Sturz riskieren.</vt:lpstr>
      <vt:lpstr>  Im engen Bad mit der niedrigen Wanne wird das schnell zum unfreiwilligen Abenteuer.</vt:lpstr>
      <vt:lpstr>Hier kann Frau Weißhaar sicher und bequem  alleine duschen…  …oder kann sich später auch mal helfen lassen.</vt:lpstr>
      <vt:lpstr>Werner Stock, 83 Jahre,  kommt nur noch schwer  die Stufen zum Hauseingang hinauf.   Seit er einen Rollator hat,  braucht er eine Rampe.</vt:lpstr>
      <vt:lpstr>  Auch eine kleine Stufe ist für Rollstuhl und Rollator zu hoch </vt:lpstr>
      <vt:lpstr>Verbesserter Wohnungszugang  mit Rollator, Rollstuhl, Kinderwagen oder zu Fuß</vt:lpstr>
      <vt:lpstr>Erika Lächler pflegt zuhause ihren Mann, der nach einem Schlaganfall im Rollstuhl sitzt.   Die Hochparterrewohnung kann er über das Treppenhaus nicht verlassen. Es bleibt der Weg über die Terrasse – mit Hilfe eines Plattformlifts.</vt:lpstr>
      <vt:lpstr>Mit dem Rollstuhl in die Hochparterre Wohnung – über die Terrasse? </vt:lpstr>
      <vt:lpstr>Der Plattformlift   ermöglicht das Verlassen der Wohnung mit dem Rollstuhl über die Terrasse</vt:lpstr>
      <vt:lpstr>Angelika Betty ist 72 Jahre alt und kommt sehr gut alleine in ihrer Wohnung zurecht.   Beim Treppensteigen würde sie sich gerne besser festhalten können.</vt:lpstr>
      <vt:lpstr>Zwei Handläufe –   mehr Sicherheit beim  Treppensteigen</vt:lpstr>
      <vt:lpstr>Reinhard Sonne möchte endlich wieder seinen Balkon genießen und selbständig das Haus verlassen können.</vt:lpstr>
      <vt:lpstr>Der Hauszugang:  mit dem Rollstuhl kommt Herr Sonne nicht über die Treppe</vt:lpstr>
      <vt:lpstr>Barrierefreier Hauszugang  Hier kann Herr Sonne bei jedem Wetter mit dem Rollstuhl das Haus verlassen. </vt:lpstr>
      <vt:lpstr>Balkonzugänglichkeit   Hier kann Herr Sonne ohne fremde Hilfe eine Rampe auf den erhöhten Balkon legen.</vt:lpstr>
      <vt:lpstr>Herr und Frau Gartler sind Mitte sechzig. Ihr Häuschen soll demnächst renoviert werden – so dass sie möglichst lange ohne Hilfe von außen dort leben und alt werden können.</vt:lpstr>
      <vt:lpstr>Förderung von Maßnahmen</vt:lpstr>
      <vt:lpstr>Landesarbeitsgemeinschaft Wohnungsanpassung in Bayern</vt:lpstr>
      <vt:lpstr>Wohnberatung in Bayern</vt:lpstr>
      <vt:lpstr>Weitere Informationen</vt:lpstr>
      <vt:lpstr>   Vielen Dank  für Ihre Aufmerksamkeit!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WohnungsanpassungRoterFAden</dc:title>
  <dc:creator>Christa Kurzlechner</dc:creator>
  <cp:lastModifiedBy>Fritsch, Mara</cp:lastModifiedBy>
  <cp:revision>88</cp:revision>
  <cp:lastPrinted>2013-10-20T19:16:37Z</cp:lastPrinted>
  <dcterms:created xsi:type="dcterms:W3CDTF">2008-03-20T15:35:53Z</dcterms:created>
  <dcterms:modified xsi:type="dcterms:W3CDTF">2017-10-16T13:08:21Z</dcterms:modified>
</cp:coreProperties>
</file>